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8288000" cy="10287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948DF4B-22B6-4C01-B468-81E9B973645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70F934F-9422-4334-8841-2DE19129D8F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2439340-6BDE-458F-83E8-95B022DA7DD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0FE98BE-F480-4DE5-93E3-04ECA667A1E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9C7ADA6-4163-4CE0-B57C-FC9839D950E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EA50016-C9C8-4C9E-89E9-966791B8C0B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425BC5E-B636-453D-98A5-5DA39404967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2EB6898-D852-41A2-9926-63309843B88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AA7E2B1-9740-403C-BF5F-2E98CFAC19E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760AA56-87CA-4E09-BA73-CB69B61F0FD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B3ED0C1-2667-4A79-9D06-C6603D24968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2841531-7D37-4068-BF13-610650FDDB4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B51757D-3DEF-4598-BF39-58F72BDFBA22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2"/>
          <p:cNvSpPr/>
          <p:nvPr/>
        </p:nvSpPr>
        <p:spPr>
          <a:xfrm>
            <a:off x="-2936520" y="5363640"/>
            <a:ext cx="7788960" cy="7788960"/>
          </a:xfrm>
          <a:custGeom>
            <a:avLst/>
            <a:gdLst/>
            <a:ahLst/>
            <a:rect l="l" t="t" r="r" b="b"/>
            <a:pathLst>
              <a:path w="7789398" h="7789398">
                <a:moveTo>
                  <a:pt x="0" y="0"/>
                </a:moveTo>
                <a:lnTo>
                  <a:pt x="7789398" y="0"/>
                </a:lnTo>
                <a:lnTo>
                  <a:pt x="7789398" y="7789398"/>
                </a:lnTo>
                <a:lnTo>
                  <a:pt x="0" y="778939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Freeform 3"/>
          <p:cNvSpPr/>
          <p:nvPr/>
        </p:nvSpPr>
        <p:spPr>
          <a:xfrm>
            <a:off x="8647920" y="1317960"/>
            <a:ext cx="8223120" cy="7119360"/>
          </a:xfrm>
          <a:custGeom>
            <a:avLst/>
            <a:gdLst/>
            <a:ahLst/>
            <a:rect l="l" t="t" r="r" b="b"/>
            <a:pathLst>
              <a:path w="8223300" h="7119705">
                <a:moveTo>
                  <a:pt x="0" y="0"/>
                </a:moveTo>
                <a:lnTo>
                  <a:pt x="8223300" y="0"/>
                </a:lnTo>
                <a:lnTo>
                  <a:pt x="8223300" y="7119705"/>
                </a:lnTo>
                <a:lnTo>
                  <a:pt x="0" y="7119705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3" name="Group 4"/>
          <p:cNvGrpSpPr/>
          <p:nvPr/>
        </p:nvGrpSpPr>
        <p:grpSpPr>
          <a:xfrm>
            <a:off x="15417720" y="8595720"/>
            <a:ext cx="1452960" cy="662400"/>
            <a:chOff x="15417720" y="8595720"/>
            <a:chExt cx="1452960" cy="662400"/>
          </a:xfrm>
        </p:grpSpPr>
        <p:grpSp>
          <p:nvGrpSpPr>
            <p:cNvPr id="44" name="Group 5"/>
            <p:cNvGrpSpPr/>
            <p:nvPr/>
          </p:nvGrpSpPr>
          <p:grpSpPr>
            <a:xfrm>
              <a:off x="15417720" y="8595720"/>
              <a:ext cx="1452960" cy="662400"/>
              <a:chOff x="15417720" y="8595720"/>
              <a:chExt cx="1452960" cy="662400"/>
            </a:xfrm>
          </p:grpSpPr>
          <p:sp>
            <p:nvSpPr>
              <p:cNvPr id="45" name="Freeform 6"/>
              <p:cNvSpPr/>
              <p:nvPr/>
            </p:nvSpPr>
            <p:spPr>
              <a:xfrm>
                <a:off x="15417720" y="8712000"/>
                <a:ext cx="1452960" cy="546120"/>
              </a:xfrm>
              <a:custGeom>
                <a:avLst/>
                <a:gdLst/>
                <a:ahLst/>
                <a:rect l="l" t="t" r="r" b="b"/>
                <a:pathLst>
                  <a:path w="476650" h="179172">
                    <a:moveTo>
                      <a:pt x="89586" y="0"/>
                    </a:moveTo>
                    <a:lnTo>
                      <a:pt x="387064" y="0"/>
                    </a:lnTo>
                    <a:cubicBezTo>
                      <a:pt x="410824" y="0"/>
                      <a:pt x="433610" y="9439"/>
                      <a:pt x="450411" y="26239"/>
                    </a:cubicBezTo>
                    <a:cubicBezTo>
                      <a:pt x="467212" y="43040"/>
                      <a:pt x="476650" y="65826"/>
                      <a:pt x="476650" y="89586"/>
                    </a:cubicBezTo>
                    <a:lnTo>
                      <a:pt x="476650" y="89586"/>
                    </a:lnTo>
                    <a:cubicBezTo>
                      <a:pt x="476650" y="139063"/>
                      <a:pt x="436541" y="179172"/>
                      <a:pt x="387064" y="179172"/>
                    </a:cubicBezTo>
                    <a:lnTo>
                      <a:pt x="89586" y="179172"/>
                    </a:lnTo>
                    <a:cubicBezTo>
                      <a:pt x="40109" y="179172"/>
                      <a:pt x="0" y="139063"/>
                      <a:pt x="0" y="89586"/>
                    </a:cubicBezTo>
                    <a:lnTo>
                      <a:pt x="0" y="89586"/>
                    </a:lnTo>
                    <a:cubicBezTo>
                      <a:pt x="0" y="40109"/>
                      <a:pt x="40109" y="0"/>
                      <a:pt x="89586" y="0"/>
                    </a:cubicBezTo>
                    <a:close/>
                  </a:path>
                </a:pathLst>
              </a:custGeom>
              <a:noFill/>
              <a:ln cap="rnd" w="28575">
                <a:solidFill>
                  <a:srgbClr val="ab6141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" name="TextBox 7"/>
              <p:cNvSpPr/>
              <p:nvPr/>
            </p:nvSpPr>
            <p:spPr>
              <a:xfrm>
                <a:off x="15417720" y="8595720"/>
                <a:ext cx="1452960" cy="66204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7" name="Freeform 8"/>
            <p:cNvSpPr/>
            <p:nvPr/>
          </p:nvSpPr>
          <p:spPr>
            <a:xfrm rot="5400000">
              <a:off x="16000920" y="8510760"/>
              <a:ext cx="287640" cy="948240"/>
            </a:xfrm>
            <a:custGeom>
              <a:avLst/>
              <a:gdLst/>
              <a:ahLst/>
              <a:rect l="l" t="t" r="r" b="b"/>
              <a:pathLst>
                <a:path w="384044" h="1264815">
                  <a:moveTo>
                    <a:pt x="0" y="0"/>
                  </a:moveTo>
                  <a:lnTo>
                    <a:pt x="384044" y="0"/>
                  </a:lnTo>
                  <a:lnTo>
                    <a:pt x="384044" y="1264815"/>
                  </a:lnTo>
                  <a:lnTo>
                    <a:pt x="0" y="1264815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8" name="TextBox 9"/>
          <p:cNvSpPr/>
          <p:nvPr/>
        </p:nvSpPr>
        <p:spPr>
          <a:xfrm>
            <a:off x="958320" y="2552400"/>
            <a:ext cx="6898320" cy="22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8745"/>
              </a:lnSpc>
              <a:buNone/>
              <a:tabLst>
                <a:tab algn="l" pos="0"/>
              </a:tabLst>
            </a:pPr>
            <a:r>
              <a:rPr b="1" lang="en-US" sz="8169" spc="-1" strike="noStrike">
                <a:solidFill>
                  <a:srgbClr val="544036"/>
                </a:solidFill>
                <a:latin typeface="Gatwick Bold"/>
                <a:ea typeface="Gatwick Bold"/>
              </a:rPr>
              <a:t>POS SYSTEM</a:t>
            </a:r>
            <a:endParaRPr b="0" lang="en-IN" sz="8169" spc="-1" strike="noStrike">
              <a:latin typeface="Arial"/>
            </a:endParaRPr>
          </a:p>
        </p:txBody>
      </p:sp>
      <p:sp>
        <p:nvSpPr>
          <p:cNvPr id="49" name="TextBox 10"/>
          <p:cNvSpPr/>
          <p:nvPr/>
        </p:nvSpPr>
        <p:spPr>
          <a:xfrm>
            <a:off x="1028880" y="5355720"/>
            <a:ext cx="5149080" cy="220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4340"/>
              </a:lnSpc>
              <a:buNone/>
            </a:pPr>
            <a:r>
              <a:rPr b="1" lang="en-US" sz="310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Presented by</a:t>
            </a:r>
            <a:endParaRPr b="0" lang="en-IN" sz="3100" spc="-1" strike="noStrike">
              <a:latin typeface="Arial"/>
            </a:endParaRPr>
          </a:p>
          <a:p>
            <a:pPr>
              <a:lnSpc>
                <a:spcPts val="4340"/>
              </a:lnSpc>
              <a:buNone/>
            </a:pPr>
            <a:r>
              <a:rPr b="1" lang="en-US" sz="310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22IT458 :Dhyey Bhanderi</a:t>
            </a:r>
            <a:endParaRPr b="0" lang="en-IN" sz="3100" spc="-1" strike="noStrike">
              <a:latin typeface="Arial"/>
            </a:endParaRPr>
          </a:p>
          <a:p>
            <a:pPr>
              <a:lnSpc>
                <a:spcPts val="4340"/>
              </a:lnSpc>
              <a:buNone/>
              <a:tabLst>
                <a:tab algn="l" pos="0"/>
              </a:tabLst>
            </a:pPr>
            <a:r>
              <a:rPr b="1" lang="en-US" sz="310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22it460 :Neel Dobariya</a:t>
            </a:r>
            <a:endParaRPr b="0" lang="en-IN" sz="3100" spc="-1" strike="noStrike">
              <a:latin typeface="Arial"/>
            </a:endParaRPr>
          </a:p>
        </p:txBody>
      </p:sp>
      <p:sp>
        <p:nvSpPr>
          <p:cNvPr id="50" name="TextBox 11"/>
          <p:cNvSpPr/>
          <p:nvPr/>
        </p:nvSpPr>
        <p:spPr>
          <a:xfrm>
            <a:off x="829440" y="8894520"/>
            <a:ext cx="7818480" cy="64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102"/>
              </a:lnSpc>
              <a:buNone/>
            </a:pPr>
            <a:r>
              <a:rPr b="0" lang="en-US" sz="3400" spc="-1" strike="noStrike">
                <a:solidFill>
                  <a:srgbClr val="544036"/>
                </a:solidFill>
                <a:latin typeface="Montserrat"/>
                <a:ea typeface="Montserrat"/>
              </a:rPr>
              <a:t>Guide Name:Prof.Dharmesh G Patel</a:t>
            </a:r>
            <a:endParaRPr b="0" lang="en-IN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2"/>
          <p:cNvGrpSpPr/>
          <p:nvPr/>
        </p:nvGrpSpPr>
        <p:grpSpPr>
          <a:xfrm>
            <a:off x="9416160" y="5168520"/>
            <a:ext cx="8871480" cy="5193000"/>
            <a:chOff x="9416160" y="5168520"/>
            <a:chExt cx="8871480" cy="5193000"/>
          </a:xfrm>
        </p:grpSpPr>
        <p:sp>
          <p:nvSpPr>
            <p:cNvPr id="124" name="Freeform 3"/>
            <p:cNvSpPr/>
            <p:nvPr/>
          </p:nvSpPr>
          <p:spPr>
            <a:xfrm>
              <a:off x="9416160" y="5218200"/>
              <a:ext cx="8871480" cy="5143320"/>
            </a:xfrm>
            <a:custGeom>
              <a:avLst/>
              <a:gdLst/>
              <a:ahLst/>
              <a:rect l="l" t="t" r="r" b="b"/>
              <a:pathLst>
                <a:path w="1699552" h="985341">
                  <a:moveTo>
                    <a:pt x="0" y="0"/>
                  </a:moveTo>
                  <a:lnTo>
                    <a:pt x="1699552" y="0"/>
                  </a:lnTo>
                  <a:lnTo>
                    <a:pt x="1699552" y="985341"/>
                  </a:lnTo>
                  <a:lnTo>
                    <a:pt x="0" y="985341"/>
                  </a:lnTo>
                  <a:close/>
                </a:path>
              </a:pathLst>
            </a:custGeom>
            <a:solidFill>
              <a:srgbClr val="e4c4b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" name="TextBox 4"/>
            <p:cNvSpPr/>
            <p:nvPr/>
          </p:nvSpPr>
          <p:spPr>
            <a:xfrm>
              <a:off x="9416160" y="5168520"/>
              <a:ext cx="8871480" cy="5193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26" name="Freeform 5"/>
          <p:cNvSpPr/>
          <p:nvPr/>
        </p:nvSpPr>
        <p:spPr>
          <a:xfrm>
            <a:off x="3565440" y="200520"/>
            <a:ext cx="2393640" cy="2393640"/>
          </a:xfrm>
          <a:custGeom>
            <a:avLst/>
            <a:gdLst/>
            <a:ahLst/>
            <a:rect l="l" t="t" r="r" b="b"/>
            <a:pathLst>
              <a:path w="2393858" h="2393858">
                <a:moveTo>
                  <a:pt x="0" y="0"/>
                </a:moveTo>
                <a:lnTo>
                  <a:pt x="2393858" y="0"/>
                </a:lnTo>
                <a:lnTo>
                  <a:pt x="2393858" y="2393857"/>
                </a:lnTo>
                <a:lnTo>
                  <a:pt x="0" y="2393857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TextBox 6"/>
          <p:cNvSpPr/>
          <p:nvPr/>
        </p:nvSpPr>
        <p:spPr>
          <a:xfrm>
            <a:off x="354600" y="546120"/>
            <a:ext cx="4775400" cy="155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140"/>
              </a:lnSpc>
              <a:buNone/>
            </a:pPr>
            <a:r>
              <a:rPr b="1" lang="en-US" sz="4690" spc="-1" strike="noStrike">
                <a:solidFill>
                  <a:srgbClr val="b4583c"/>
                </a:solidFill>
                <a:latin typeface="Gatwick Bold"/>
                <a:ea typeface="Gatwick Bold"/>
              </a:rPr>
              <a:t>SWOT ANALYSIS</a:t>
            </a:r>
            <a:endParaRPr b="0" lang="en-IN" sz="4690" spc="-1" strike="noStrike">
              <a:latin typeface="Arial"/>
            </a:endParaRPr>
          </a:p>
        </p:txBody>
      </p:sp>
      <p:grpSp>
        <p:nvGrpSpPr>
          <p:cNvPr id="128" name="Group 7"/>
          <p:cNvGrpSpPr/>
          <p:nvPr/>
        </p:nvGrpSpPr>
        <p:grpSpPr>
          <a:xfrm>
            <a:off x="9416160" y="-347760"/>
            <a:ext cx="8871480" cy="5565960"/>
            <a:chOff x="9416160" y="-347760"/>
            <a:chExt cx="8871480" cy="5565960"/>
          </a:xfrm>
        </p:grpSpPr>
        <p:sp>
          <p:nvSpPr>
            <p:cNvPr id="129" name="Freeform 8"/>
            <p:cNvSpPr/>
            <p:nvPr/>
          </p:nvSpPr>
          <p:spPr>
            <a:xfrm>
              <a:off x="9416160" y="-298080"/>
              <a:ext cx="8871480" cy="5515920"/>
            </a:xfrm>
            <a:custGeom>
              <a:avLst/>
              <a:gdLst/>
              <a:ahLst/>
              <a:rect l="l" t="t" r="r" b="b"/>
              <a:pathLst>
                <a:path w="1699552" h="1056785">
                  <a:moveTo>
                    <a:pt x="0" y="0"/>
                  </a:moveTo>
                  <a:lnTo>
                    <a:pt x="1699552" y="0"/>
                  </a:lnTo>
                  <a:lnTo>
                    <a:pt x="1699552" y="1056785"/>
                  </a:lnTo>
                  <a:lnTo>
                    <a:pt x="0" y="1056785"/>
                  </a:lnTo>
                  <a:close/>
                </a:path>
              </a:pathLst>
            </a:custGeom>
            <a:solidFill>
              <a:srgbClr val="faf4f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" name="TextBox 9"/>
            <p:cNvSpPr/>
            <p:nvPr/>
          </p:nvSpPr>
          <p:spPr>
            <a:xfrm>
              <a:off x="9416160" y="-347760"/>
              <a:ext cx="8871480" cy="5565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1" name="Group 10"/>
          <p:cNvGrpSpPr/>
          <p:nvPr/>
        </p:nvGrpSpPr>
        <p:grpSpPr>
          <a:xfrm>
            <a:off x="0" y="6120360"/>
            <a:ext cx="9415800" cy="4241160"/>
            <a:chOff x="0" y="6120360"/>
            <a:chExt cx="9415800" cy="4241160"/>
          </a:xfrm>
        </p:grpSpPr>
        <p:sp>
          <p:nvSpPr>
            <p:cNvPr id="132" name="Freeform 11"/>
            <p:cNvSpPr/>
            <p:nvPr/>
          </p:nvSpPr>
          <p:spPr>
            <a:xfrm>
              <a:off x="0" y="6173640"/>
              <a:ext cx="9415800" cy="4187880"/>
            </a:xfrm>
            <a:custGeom>
              <a:avLst/>
              <a:gdLst/>
              <a:ahLst/>
              <a:rect l="l" t="t" r="r" b="b"/>
              <a:pathLst>
                <a:path w="1687359" h="750526">
                  <a:moveTo>
                    <a:pt x="0" y="0"/>
                  </a:moveTo>
                  <a:lnTo>
                    <a:pt x="1687359" y="0"/>
                  </a:lnTo>
                  <a:lnTo>
                    <a:pt x="1687359" y="750526"/>
                  </a:lnTo>
                  <a:lnTo>
                    <a:pt x="0" y="750526"/>
                  </a:lnTo>
                  <a:close/>
                </a:path>
              </a:pathLst>
            </a:custGeom>
            <a:solidFill>
              <a:srgbClr val="b4583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" name="TextBox 12"/>
            <p:cNvSpPr/>
            <p:nvPr/>
          </p:nvSpPr>
          <p:spPr>
            <a:xfrm>
              <a:off x="0" y="6120360"/>
              <a:ext cx="9415800" cy="42411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4" name="TextBox 13"/>
          <p:cNvSpPr/>
          <p:nvPr/>
        </p:nvSpPr>
        <p:spPr>
          <a:xfrm>
            <a:off x="9634320" y="6034320"/>
            <a:ext cx="561096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872"/>
              </a:lnSpc>
              <a:buNone/>
              <a:tabLst>
                <a:tab algn="l" pos="0"/>
              </a:tabLst>
            </a:pPr>
            <a:r>
              <a:rPr b="0" lang="en-US" sz="3520" spc="-1" strike="noStrike">
                <a:solidFill>
                  <a:srgbClr val="ffffff"/>
                </a:solidFill>
                <a:latin typeface="Gatwick"/>
                <a:ea typeface="Gatwick"/>
              </a:rPr>
              <a:t>🔹 </a:t>
            </a:r>
            <a:r>
              <a:rPr b="0" lang="en-US" sz="3520" spc="-1" strike="noStrike">
                <a:solidFill>
                  <a:srgbClr val="ffffff"/>
                </a:solidFill>
                <a:latin typeface="Gatwick"/>
                <a:ea typeface="Gatwick"/>
              </a:rPr>
              <a:t>Strengths ✅</a:t>
            </a:r>
            <a:endParaRPr b="0" lang="en-IN" sz="3520" spc="-1" strike="noStrike">
              <a:latin typeface="Arial"/>
            </a:endParaRPr>
          </a:p>
        </p:txBody>
      </p:sp>
      <p:sp>
        <p:nvSpPr>
          <p:cNvPr id="135" name="TextBox 14"/>
          <p:cNvSpPr/>
          <p:nvPr/>
        </p:nvSpPr>
        <p:spPr>
          <a:xfrm>
            <a:off x="9879120" y="6833880"/>
            <a:ext cx="9061200" cy="277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Real-time Sales &amp; Inventory Tracking</a:t>
            </a:r>
            <a:endParaRPr b="0" lang="en-IN" sz="2910" spc="-1" strike="noStrike">
              <a:latin typeface="Arial"/>
            </a:endParaRPr>
          </a:p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Multi-Payment Support</a:t>
            </a:r>
            <a:endParaRPr b="0" lang="en-IN" sz="2910" spc="-1" strike="noStrike">
              <a:latin typeface="Arial"/>
            </a:endParaRPr>
          </a:p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Automated Sales Promotions</a:t>
            </a:r>
            <a:endParaRPr b="0" lang="en-IN" sz="2910" spc="-1" strike="noStrike">
              <a:latin typeface="Arial"/>
            </a:endParaRPr>
          </a:p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User-Friendly Interface</a:t>
            </a:r>
            <a:endParaRPr b="0" lang="en-IN" sz="2910" spc="-1" strike="noStrike">
              <a:latin typeface="Arial"/>
            </a:endParaRPr>
          </a:p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Security &amp; Compliance</a:t>
            </a:r>
            <a:endParaRPr b="0" lang="en-IN" sz="2910" spc="-1" strike="noStrike">
              <a:latin typeface="Arial"/>
            </a:endParaRPr>
          </a:p>
        </p:txBody>
      </p:sp>
      <p:grpSp>
        <p:nvGrpSpPr>
          <p:cNvPr id="136" name="Group 15"/>
          <p:cNvGrpSpPr/>
          <p:nvPr/>
        </p:nvGrpSpPr>
        <p:grpSpPr>
          <a:xfrm>
            <a:off x="0" y="3110040"/>
            <a:ext cx="9415800" cy="3063240"/>
            <a:chOff x="0" y="3110040"/>
            <a:chExt cx="9415800" cy="3063240"/>
          </a:xfrm>
        </p:grpSpPr>
        <p:sp>
          <p:nvSpPr>
            <p:cNvPr id="137" name="Freeform 16"/>
            <p:cNvSpPr/>
            <p:nvPr/>
          </p:nvSpPr>
          <p:spPr>
            <a:xfrm>
              <a:off x="0" y="3166200"/>
              <a:ext cx="9415800" cy="3006720"/>
            </a:xfrm>
            <a:custGeom>
              <a:avLst/>
              <a:gdLst/>
              <a:ahLst/>
              <a:rect l="l" t="t" r="r" b="b"/>
              <a:pathLst>
                <a:path w="1589767" h="507699">
                  <a:moveTo>
                    <a:pt x="0" y="0"/>
                  </a:moveTo>
                  <a:lnTo>
                    <a:pt x="1589767" y="0"/>
                  </a:lnTo>
                  <a:lnTo>
                    <a:pt x="1589767" y="507699"/>
                  </a:lnTo>
                  <a:lnTo>
                    <a:pt x="0" y="507699"/>
                  </a:lnTo>
                  <a:close/>
                </a:path>
              </a:pathLst>
            </a:custGeom>
            <a:solidFill>
              <a:srgbClr val="c6816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8" name="TextBox 17"/>
            <p:cNvSpPr/>
            <p:nvPr/>
          </p:nvSpPr>
          <p:spPr>
            <a:xfrm>
              <a:off x="0" y="3110040"/>
              <a:ext cx="9415800" cy="3063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9" name="TextBox 18"/>
          <p:cNvSpPr/>
          <p:nvPr/>
        </p:nvSpPr>
        <p:spPr>
          <a:xfrm>
            <a:off x="712080" y="3515760"/>
            <a:ext cx="5366160" cy="49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869"/>
              </a:lnSpc>
              <a:buNone/>
              <a:tabLst>
                <a:tab algn="l" pos="0"/>
              </a:tabLst>
            </a:pPr>
            <a:r>
              <a:rPr b="0" lang="en-US" sz="3509" spc="-1" strike="noStrike">
                <a:solidFill>
                  <a:srgbClr val="ffffff"/>
                </a:solidFill>
                <a:latin typeface="Gatwick"/>
                <a:ea typeface="Gatwick"/>
              </a:rPr>
              <a:t>🔹</a:t>
            </a:r>
            <a:r>
              <a:rPr b="0" lang="en-US" sz="3509" spc="-1" strike="noStrike">
                <a:solidFill>
                  <a:srgbClr val="ffffff"/>
                </a:solidFill>
                <a:latin typeface="Gatwick"/>
                <a:ea typeface="Gatwick"/>
              </a:rPr>
              <a:t>Weaknesses ❌</a:t>
            </a:r>
            <a:endParaRPr b="0" lang="en-IN" sz="3509" spc="-1" strike="noStrike">
              <a:latin typeface="Arial"/>
            </a:endParaRPr>
          </a:p>
        </p:txBody>
      </p:sp>
      <p:sp>
        <p:nvSpPr>
          <p:cNvPr id="140" name="TextBox 19"/>
          <p:cNvSpPr/>
          <p:nvPr/>
        </p:nvSpPr>
        <p:spPr>
          <a:xfrm>
            <a:off x="1028880" y="4227120"/>
            <a:ext cx="6042960" cy="166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2856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Initial Setup Cost</a:t>
            </a:r>
            <a:endParaRPr b="0" lang="en-IN" sz="2910" spc="-1" strike="noStrike">
              <a:latin typeface="Arial"/>
            </a:endParaRPr>
          </a:p>
          <a:p>
            <a:pPr lvl="1" marL="62856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Learning Curve</a:t>
            </a:r>
            <a:endParaRPr b="0" lang="en-IN" sz="2910" spc="-1" strike="noStrike">
              <a:latin typeface="Arial"/>
            </a:endParaRPr>
          </a:p>
          <a:p>
            <a:pPr lvl="1" marL="62856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Internet Dependency</a:t>
            </a:r>
            <a:endParaRPr b="0" lang="en-IN" sz="2910" spc="-1" strike="noStrike">
              <a:latin typeface="Arial"/>
            </a:endParaRPr>
          </a:p>
        </p:txBody>
      </p:sp>
      <p:sp>
        <p:nvSpPr>
          <p:cNvPr id="141" name="TextBox 20"/>
          <p:cNvSpPr/>
          <p:nvPr/>
        </p:nvSpPr>
        <p:spPr>
          <a:xfrm>
            <a:off x="712080" y="6744960"/>
            <a:ext cx="561096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872"/>
              </a:lnSpc>
              <a:buNone/>
              <a:tabLst>
                <a:tab algn="l" pos="0"/>
              </a:tabLst>
            </a:pP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🔹 </a:t>
            </a: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Opportunities 📈</a:t>
            </a:r>
            <a:endParaRPr b="0" lang="en-IN" sz="3520" spc="-1" strike="noStrike">
              <a:latin typeface="Arial"/>
            </a:endParaRPr>
          </a:p>
        </p:txBody>
      </p:sp>
      <p:sp>
        <p:nvSpPr>
          <p:cNvPr id="142" name="TextBox 21"/>
          <p:cNvSpPr/>
          <p:nvPr/>
        </p:nvSpPr>
        <p:spPr>
          <a:xfrm>
            <a:off x="1175040" y="7456320"/>
            <a:ext cx="5148000" cy="166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Scalability</a:t>
            </a:r>
            <a:endParaRPr b="0" lang="en-IN" sz="2910" spc="-1" strike="noStrike">
              <a:latin typeface="Arial"/>
            </a:endParaRPr>
          </a:p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AI &amp; Analytics</a:t>
            </a:r>
            <a:endParaRPr b="0" lang="en-IN" sz="2910" spc="-1" strike="noStrike">
              <a:latin typeface="Arial"/>
            </a:endParaRPr>
          </a:p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Mobile Integration</a:t>
            </a:r>
            <a:endParaRPr b="0" lang="en-IN" sz="2910" spc="-1" strike="noStrike">
              <a:latin typeface="Arial"/>
            </a:endParaRPr>
          </a:p>
        </p:txBody>
      </p:sp>
      <p:sp>
        <p:nvSpPr>
          <p:cNvPr id="143" name="TextBox 22"/>
          <p:cNvSpPr/>
          <p:nvPr/>
        </p:nvSpPr>
        <p:spPr>
          <a:xfrm>
            <a:off x="9879120" y="1662840"/>
            <a:ext cx="5610960" cy="49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872"/>
              </a:lnSpc>
              <a:buNone/>
              <a:tabLst>
                <a:tab algn="l" pos="0"/>
              </a:tabLst>
            </a:pP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🔹 </a:t>
            </a: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Threats ⚠</a:t>
            </a:r>
            <a:endParaRPr b="0" lang="en-IN" sz="3520" spc="-1" strike="noStrike">
              <a:latin typeface="Arial"/>
            </a:endParaRPr>
          </a:p>
        </p:txBody>
      </p:sp>
      <p:sp>
        <p:nvSpPr>
          <p:cNvPr id="144" name="TextBox 23"/>
          <p:cNvSpPr/>
          <p:nvPr/>
        </p:nvSpPr>
        <p:spPr>
          <a:xfrm>
            <a:off x="10248120" y="2423520"/>
            <a:ext cx="4406760" cy="166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Cybersecurity Risks</a:t>
            </a:r>
            <a:endParaRPr b="0" lang="en-IN" sz="2910" spc="-1" strike="noStrike">
              <a:latin typeface="Arial"/>
            </a:endParaRPr>
          </a:p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Competition</a:t>
            </a:r>
            <a:endParaRPr b="0" lang="en-IN" sz="2910" spc="-1" strike="noStrike">
              <a:latin typeface="Arial"/>
            </a:endParaRPr>
          </a:p>
          <a:p>
            <a:pPr lvl="1" marL="628200" indent="-314280">
              <a:lnSpc>
                <a:spcPts val="4365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910" spc="-1" strike="noStrike">
                <a:solidFill>
                  <a:srgbClr val="000000"/>
                </a:solidFill>
                <a:latin typeface="Montserrat"/>
                <a:ea typeface="Montserrat"/>
              </a:rPr>
              <a:t>Regulatory Changes</a:t>
            </a:r>
            <a:endParaRPr b="0" lang="en-IN" sz="291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/>
            <a:ah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TextBox 3"/>
          <p:cNvSpPr/>
          <p:nvPr/>
        </p:nvSpPr>
        <p:spPr>
          <a:xfrm>
            <a:off x="2177640" y="2267640"/>
            <a:ext cx="13932720" cy="101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7971"/>
              </a:lnSpc>
              <a:buNone/>
              <a:tabLst>
                <a:tab algn="l" pos="0"/>
              </a:tabLst>
            </a:pPr>
            <a:r>
              <a:rPr b="0" lang="en-US" sz="6700" spc="-1" strike="noStrike">
                <a:solidFill>
                  <a:srgbClr val="ffffff"/>
                </a:solidFill>
                <a:latin typeface="Gatwick"/>
                <a:ea typeface="Gatwick"/>
              </a:rPr>
              <a:t>Diagrams</a:t>
            </a:r>
            <a:endParaRPr b="0" lang="en-IN" sz="6700" spc="-1" strike="noStrike">
              <a:latin typeface="Arial"/>
            </a:endParaRPr>
          </a:p>
        </p:txBody>
      </p:sp>
      <p:sp>
        <p:nvSpPr>
          <p:cNvPr id="147" name="TextBox 4"/>
          <p:cNvSpPr/>
          <p:nvPr/>
        </p:nvSpPr>
        <p:spPr>
          <a:xfrm>
            <a:off x="6338520" y="3710520"/>
            <a:ext cx="561096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759960" indent="-380160">
              <a:lnSpc>
                <a:spcPts val="387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DFD</a:t>
            </a:r>
            <a:endParaRPr b="0" lang="en-IN" sz="3520" spc="-1" strike="noStrike">
              <a:latin typeface="Arial"/>
            </a:endParaRPr>
          </a:p>
          <a:p>
            <a:pPr lvl="1" marL="759960" indent="-380160">
              <a:lnSpc>
                <a:spcPts val="387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Activity</a:t>
            </a:r>
            <a:endParaRPr b="0" lang="en-IN" sz="3520" spc="-1" strike="noStrike">
              <a:latin typeface="Arial"/>
            </a:endParaRPr>
          </a:p>
          <a:p>
            <a:pPr lvl="1" marL="759960" indent="-380160">
              <a:lnSpc>
                <a:spcPts val="387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Class</a:t>
            </a:r>
            <a:endParaRPr b="0" lang="en-IN" sz="3520" spc="-1" strike="noStrike">
              <a:latin typeface="Arial"/>
            </a:endParaRPr>
          </a:p>
          <a:p>
            <a:pPr lvl="1" marL="759960" indent="-380160">
              <a:lnSpc>
                <a:spcPts val="387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ER</a:t>
            </a:r>
            <a:endParaRPr b="0" lang="en-IN" sz="3520" spc="-1" strike="noStrike">
              <a:latin typeface="Arial"/>
            </a:endParaRPr>
          </a:p>
          <a:p>
            <a:pPr lvl="1" marL="759960" indent="-380160">
              <a:lnSpc>
                <a:spcPts val="387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Sequence</a:t>
            </a:r>
            <a:endParaRPr b="0" lang="en-IN" sz="3520" spc="-1" strike="noStrike">
              <a:latin typeface="Arial"/>
            </a:endParaRPr>
          </a:p>
          <a:p>
            <a:pPr lvl="1" marL="759960" indent="-380160">
              <a:lnSpc>
                <a:spcPts val="387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State</a:t>
            </a:r>
            <a:endParaRPr b="0" lang="en-IN" sz="3520" spc="-1" strike="noStrike">
              <a:latin typeface="Arial"/>
            </a:endParaRPr>
          </a:p>
          <a:p>
            <a:pPr lvl="1" marL="759960" indent="-380160">
              <a:lnSpc>
                <a:spcPts val="3872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520" spc="-1" strike="noStrike">
                <a:solidFill>
                  <a:srgbClr val="000000"/>
                </a:solidFill>
                <a:latin typeface="Gatwick"/>
                <a:ea typeface="Gatwick"/>
              </a:rPr>
              <a:t>Usecase</a:t>
            </a:r>
            <a:endParaRPr b="0" lang="en-IN" sz="35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2"/>
          <p:cNvSpPr/>
          <p:nvPr/>
        </p:nvSpPr>
        <p:spPr>
          <a:xfrm>
            <a:off x="3320640" y="2122200"/>
            <a:ext cx="8350200" cy="81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452"/>
              </a:lnSpc>
              <a:buNone/>
              <a:tabLst>
                <a:tab algn="l" pos="0"/>
              </a:tabLst>
            </a:pPr>
            <a:r>
              <a:rPr b="0" lang="en-US" sz="4300" spc="-1" strike="noStrike">
                <a:solidFill>
                  <a:srgbClr val="544036"/>
                </a:solidFill>
                <a:latin typeface="Montserrat"/>
                <a:ea typeface="Montserrat"/>
              </a:rPr>
              <a:t>Introduction</a:t>
            </a:r>
            <a:endParaRPr b="0" lang="en-IN" sz="4300" spc="-1" strike="noStrike">
              <a:latin typeface="Arial"/>
            </a:endParaRPr>
          </a:p>
        </p:txBody>
      </p:sp>
      <p:sp>
        <p:nvSpPr>
          <p:cNvPr id="52" name="TextBox 3"/>
          <p:cNvSpPr/>
          <p:nvPr/>
        </p:nvSpPr>
        <p:spPr>
          <a:xfrm>
            <a:off x="3344400" y="4704840"/>
            <a:ext cx="8350200" cy="81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452"/>
              </a:lnSpc>
              <a:buNone/>
              <a:tabLst>
                <a:tab algn="l" pos="0"/>
              </a:tabLst>
            </a:pPr>
            <a:r>
              <a:rPr b="0" lang="en-US" sz="4300" spc="-1" strike="noStrike">
                <a:solidFill>
                  <a:srgbClr val="544036"/>
                </a:solidFill>
                <a:latin typeface="Montserrat"/>
                <a:ea typeface="Montserrat"/>
              </a:rPr>
              <a:t>Feasibility Study</a:t>
            </a:r>
            <a:endParaRPr b="0" lang="en-IN" sz="4300" spc="-1" strike="noStrike">
              <a:latin typeface="Arial"/>
            </a:endParaRPr>
          </a:p>
        </p:txBody>
      </p:sp>
      <p:sp>
        <p:nvSpPr>
          <p:cNvPr id="53" name="TextBox 4"/>
          <p:cNvSpPr/>
          <p:nvPr/>
        </p:nvSpPr>
        <p:spPr>
          <a:xfrm>
            <a:off x="3320640" y="2982960"/>
            <a:ext cx="8350200" cy="81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452"/>
              </a:lnSpc>
              <a:buNone/>
              <a:tabLst>
                <a:tab algn="l" pos="0"/>
              </a:tabLst>
            </a:pPr>
            <a:r>
              <a:rPr b="0" lang="en-US" sz="4300" spc="-1" strike="noStrike">
                <a:solidFill>
                  <a:srgbClr val="544036"/>
                </a:solidFill>
                <a:latin typeface="Montserrat"/>
                <a:ea typeface="Montserrat"/>
              </a:rPr>
              <a:t>Modules</a:t>
            </a:r>
            <a:endParaRPr b="0" lang="en-IN" sz="4300" spc="-1" strike="noStrike">
              <a:latin typeface="Arial"/>
            </a:endParaRPr>
          </a:p>
        </p:txBody>
      </p:sp>
      <p:sp>
        <p:nvSpPr>
          <p:cNvPr id="54" name="TextBox 5"/>
          <p:cNvSpPr/>
          <p:nvPr/>
        </p:nvSpPr>
        <p:spPr>
          <a:xfrm>
            <a:off x="3320640" y="3844080"/>
            <a:ext cx="8350200" cy="81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452"/>
              </a:lnSpc>
              <a:buNone/>
              <a:tabLst>
                <a:tab algn="l" pos="0"/>
              </a:tabLst>
            </a:pPr>
            <a:r>
              <a:rPr b="0" lang="en-US" sz="4300" spc="-1" strike="noStrike">
                <a:solidFill>
                  <a:srgbClr val="544036"/>
                </a:solidFill>
                <a:latin typeface="Montserrat"/>
                <a:ea typeface="Montserrat"/>
              </a:rPr>
              <a:t>Requirements</a:t>
            </a:r>
            <a:endParaRPr b="0" lang="en-IN" sz="4300" spc="-1" strike="noStrike">
              <a:latin typeface="Arial"/>
            </a:endParaRPr>
          </a:p>
        </p:txBody>
      </p:sp>
      <p:sp>
        <p:nvSpPr>
          <p:cNvPr id="55" name="TextBox 6"/>
          <p:cNvSpPr/>
          <p:nvPr/>
        </p:nvSpPr>
        <p:spPr>
          <a:xfrm>
            <a:off x="3344400" y="5565960"/>
            <a:ext cx="8350200" cy="81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452"/>
              </a:lnSpc>
              <a:buNone/>
              <a:tabLst>
                <a:tab algn="l" pos="0"/>
              </a:tabLst>
            </a:pPr>
            <a:r>
              <a:rPr b="0" lang="en-US" sz="4300" spc="-1" strike="noStrike">
                <a:solidFill>
                  <a:srgbClr val="544036"/>
                </a:solidFill>
                <a:latin typeface="Montserrat"/>
                <a:ea typeface="Montserrat"/>
              </a:rPr>
              <a:t>System Features</a:t>
            </a:r>
            <a:endParaRPr b="0" lang="en-IN" sz="4300" spc="-1" strike="noStrike">
              <a:latin typeface="Arial"/>
            </a:endParaRPr>
          </a:p>
        </p:txBody>
      </p:sp>
      <p:sp>
        <p:nvSpPr>
          <p:cNvPr id="56" name="TextBox 7"/>
          <p:cNvSpPr/>
          <p:nvPr/>
        </p:nvSpPr>
        <p:spPr>
          <a:xfrm>
            <a:off x="3344400" y="6427080"/>
            <a:ext cx="8350200" cy="81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452"/>
              </a:lnSpc>
              <a:buNone/>
              <a:tabLst>
                <a:tab algn="l" pos="0"/>
              </a:tabLst>
            </a:pPr>
            <a:r>
              <a:rPr b="0" lang="en-US" sz="4300" spc="-1" strike="noStrike">
                <a:solidFill>
                  <a:srgbClr val="544036"/>
                </a:solidFill>
                <a:latin typeface="Montserrat"/>
                <a:ea typeface="Montserrat"/>
              </a:rPr>
              <a:t>Requirement Gathering</a:t>
            </a:r>
            <a:endParaRPr b="0" lang="en-IN" sz="4300" spc="-1" strike="noStrike">
              <a:latin typeface="Arial"/>
            </a:endParaRPr>
          </a:p>
        </p:txBody>
      </p:sp>
      <p:sp>
        <p:nvSpPr>
          <p:cNvPr id="57" name="TextBox 8"/>
          <p:cNvSpPr/>
          <p:nvPr/>
        </p:nvSpPr>
        <p:spPr>
          <a:xfrm>
            <a:off x="3368160" y="7285320"/>
            <a:ext cx="8350200" cy="81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452"/>
              </a:lnSpc>
              <a:buNone/>
              <a:tabLst>
                <a:tab algn="l" pos="0"/>
              </a:tabLst>
            </a:pPr>
            <a:r>
              <a:rPr b="0" lang="en-US" sz="4300" spc="-1" strike="noStrike">
                <a:solidFill>
                  <a:srgbClr val="544036"/>
                </a:solidFill>
                <a:latin typeface="Montserrat"/>
                <a:ea typeface="Montserrat"/>
              </a:rPr>
              <a:t>SWOT Analysis</a:t>
            </a:r>
            <a:endParaRPr b="0" lang="en-IN" sz="4300" spc="-1" strike="noStrike">
              <a:latin typeface="Arial"/>
            </a:endParaRPr>
          </a:p>
        </p:txBody>
      </p:sp>
      <p:sp>
        <p:nvSpPr>
          <p:cNvPr id="58" name="Freeform 9"/>
          <p:cNvSpPr/>
          <p:nvPr/>
        </p:nvSpPr>
        <p:spPr>
          <a:xfrm>
            <a:off x="10753560" y="3553920"/>
            <a:ext cx="12060360" cy="12060360"/>
          </a:xfrm>
          <a:custGeom>
            <a:avLst/>
            <a:gdLst/>
            <a:ahLst/>
            <a:rect l="l" t="t" r="r" b="b"/>
            <a:pathLst>
              <a:path w="12060772" h="12060772">
                <a:moveTo>
                  <a:pt x="0" y="0"/>
                </a:moveTo>
                <a:lnTo>
                  <a:pt x="12060772" y="0"/>
                </a:lnTo>
                <a:lnTo>
                  <a:pt x="12060772" y="12060772"/>
                </a:lnTo>
                <a:lnTo>
                  <a:pt x="0" y="12060772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Freeform 10"/>
          <p:cNvSpPr/>
          <p:nvPr/>
        </p:nvSpPr>
        <p:spPr>
          <a:xfrm>
            <a:off x="2196360" y="1381320"/>
            <a:ext cx="685080" cy="685080"/>
          </a:xfrm>
          <a:custGeom>
            <a:avLst/>
            <a:gdLst/>
            <a:ahLst/>
            <a:rect l="l" t="t" r="r" b="b"/>
            <a:pathLst>
              <a:path w="685610" h="685610">
                <a:moveTo>
                  <a:pt x="0" y="0"/>
                </a:moveTo>
                <a:lnTo>
                  <a:pt x="685610" y="0"/>
                </a:lnTo>
                <a:lnTo>
                  <a:pt x="685610" y="685611"/>
                </a:lnTo>
                <a:lnTo>
                  <a:pt x="0" y="685611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TextBox 11"/>
          <p:cNvSpPr/>
          <p:nvPr/>
        </p:nvSpPr>
        <p:spPr>
          <a:xfrm>
            <a:off x="3320640" y="1231560"/>
            <a:ext cx="6360480" cy="62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4941"/>
              </a:lnSpc>
              <a:buNone/>
              <a:tabLst>
                <a:tab algn="l" pos="0"/>
              </a:tabLst>
            </a:pPr>
            <a:r>
              <a:rPr b="1" lang="en-US" sz="4120" spc="-1" strike="noStrike">
                <a:solidFill>
                  <a:srgbClr val="544036"/>
                </a:solidFill>
                <a:latin typeface="Gatwick Bold"/>
                <a:ea typeface="Gatwick Bold"/>
              </a:rPr>
              <a:t>Table of content</a:t>
            </a:r>
            <a:endParaRPr b="0" lang="en-IN" sz="4120" spc="-1" strike="noStrike">
              <a:latin typeface="Arial"/>
            </a:endParaRPr>
          </a:p>
        </p:txBody>
      </p:sp>
      <p:sp>
        <p:nvSpPr>
          <p:cNvPr id="61" name="TextBox 12"/>
          <p:cNvSpPr/>
          <p:nvPr/>
        </p:nvSpPr>
        <p:spPr>
          <a:xfrm>
            <a:off x="3344400" y="8143920"/>
            <a:ext cx="8350200" cy="81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452"/>
              </a:lnSpc>
              <a:buNone/>
              <a:tabLst>
                <a:tab algn="l" pos="0"/>
              </a:tabLst>
            </a:pPr>
            <a:r>
              <a:rPr b="0" lang="en-US" sz="4300" spc="-1" strike="noStrike">
                <a:solidFill>
                  <a:srgbClr val="544036"/>
                </a:solidFill>
                <a:latin typeface="Montserrat"/>
                <a:ea typeface="Montserrat"/>
              </a:rPr>
              <a:t>Diagrams</a:t>
            </a:r>
            <a:endParaRPr b="0" lang="en-IN" sz="4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2"/>
          <p:cNvSpPr/>
          <p:nvPr/>
        </p:nvSpPr>
        <p:spPr>
          <a:xfrm>
            <a:off x="1028880" y="981000"/>
            <a:ext cx="7893720" cy="83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599"/>
              </a:lnSpc>
              <a:buNone/>
              <a:tabLst>
                <a:tab algn="l" pos="0"/>
              </a:tabLst>
            </a:pPr>
            <a:r>
              <a:rPr b="0" lang="en-US" sz="5500" spc="-1" strike="noStrike">
                <a:solidFill>
                  <a:srgbClr val="544036"/>
                </a:solidFill>
                <a:latin typeface="Gatwick"/>
                <a:ea typeface="Gatwick"/>
              </a:rPr>
              <a:t>INTRODUCTION</a:t>
            </a:r>
            <a:endParaRPr b="0" lang="en-IN" sz="5500" spc="-1" strike="noStrike">
              <a:latin typeface="Arial"/>
            </a:endParaRPr>
          </a:p>
        </p:txBody>
      </p:sp>
      <p:sp>
        <p:nvSpPr>
          <p:cNvPr id="63" name="TextBox 3"/>
          <p:cNvSpPr/>
          <p:nvPr/>
        </p:nvSpPr>
        <p:spPr>
          <a:xfrm>
            <a:off x="1028880" y="2110680"/>
            <a:ext cx="16230240" cy="787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In modern retail and hospitality businesses, efficient and accurate sales processing is crucial.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The current sales management process relies on outdated methods, leading to inefficiencies, errors, and delays.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A Point of Sale (POS) system is required to: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Streamline operations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Enhance customer experience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Improve decision-making with real-time data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This project focuses on developing a POS system with integrated inventory management, real-time tracking, and multi-payment support.</a:t>
            </a:r>
            <a:endParaRPr b="0" lang="en-IN" sz="3440" spc="-1" strike="noStrike">
              <a:latin typeface="Arial"/>
            </a:endParaRPr>
          </a:p>
          <a:p>
            <a:pPr>
              <a:lnSpc>
                <a:spcPts val="5170"/>
              </a:lnSpc>
              <a:buNone/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Freeform 2"/>
          <p:cNvSpPr/>
          <p:nvPr/>
        </p:nvSpPr>
        <p:spPr>
          <a:xfrm>
            <a:off x="-7734240" y="-8070480"/>
            <a:ext cx="14025600" cy="14025600"/>
          </a:xfrm>
          <a:custGeom>
            <a:avLst/>
            <a:gdLst/>
            <a:ahLst/>
            <a:rect l="l" t="t" r="r" b="b"/>
            <a:pathLst>
              <a:path w="14025930" h="14025930">
                <a:moveTo>
                  <a:pt x="0" y="0"/>
                </a:moveTo>
                <a:lnTo>
                  <a:pt x="14025929" y="0"/>
                </a:lnTo>
                <a:lnTo>
                  <a:pt x="14025929" y="14025929"/>
                </a:lnTo>
                <a:lnTo>
                  <a:pt x="0" y="14025929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65" name="Group 3"/>
          <p:cNvGrpSpPr/>
          <p:nvPr/>
        </p:nvGrpSpPr>
        <p:grpSpPr>
          <a:xfrm>
            <a:off x="3727800" y="1998720"/>
            <a:ext cx="3242880" cy="3227760"/>
            <a:chOff x="3727800" y="1998720"/>
            <a:chExt cx="3242880" cy="3227760"/>
          </a:xfrm>
        </p:grpSpPr>
        <p:sp>
          <p:nvSpPr>
            <p:cNvPr id="66" name="Freeform 4"/>
            <p:cNvSpPr/>
            <p:nvPr/>
          </p:nvSpPr>
          <p:spPr>
            <a:xfrm>
              <a:off x="3727800" y="1998720"/>
              <a:ext cx="3242880" cy="3227760"/>
            </a:xfrm>
            <a:custGeom>
              <a:avLst/>
              <a:gdLst/>
              <a:ahLst/>
              <a:rect l="l" t="t" r="r" b="b"/>
              <a:pathLst>
                <a:path w="6379561" h="6349975">
                  <a:moveTo>
                    <a:pt x="6379561" y="3175025"/>
                  </a:moveTo>
                  <a:cubicBezTo>
                    <a:pt x="6379561" y="4928451"/>
                    <a:pt x="4951420" y="6349975"/>
                    <a:pt x="3189781" y="6349975"/>
                  </a:cubicBezTo>
                  <a:cubicBezTo>
                    <a:pt x="1428116" y="6349975"/>
                    <a:pt x="0" y="4928451"/>
                    <a:pt x="0" y="3175025"/>
                  </a:cubicBezTo>
                  <a:cubicBezTo>
                    <a:pt x="0" y="1421511"/>
                    <a:pt x="1428116" y="0"/>
                    <a:pt x="3189781" y="0"/>
                  </a:cubicBezTo>
                  <a:cubicBezTo>
                    <a:pt x="4951445" y="0"/>
                    <a:pt x="6379561" y="1421511"/>
                    <a:pt x="6379561" y="3175025"/>
                  </a:cubicBezTo>
                  <a:close/>
                </a:path>
              </a:pathLst>
            </a:custGeom>
            <a:blipFill rotWithShape="0">
              <a:blip r:embed="rId2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7" name="Group 5"/>
          <p:cNvGrpSpPr/>
          <p:nvPr/>
        </p:nvGrpSpPr>
        <p:grpSpPr>
          <a:xfrm>
            <a:off x="11330640" y="1998720"/>
            <a:ext cx="3215880" cy="3227760"/>
            <a:chOff x="11330640" y="1998720"/>
            <a:chExt cx="3215880" cy="3227760"/>
          </a:xfrm>
        </p:grpSpPr>
        <p:sp>
          <p:nvSpPr>
            <p:cNvPr id="68" name="Freeform 6"/>
            <p:cNvSpPr/>
            <p:nvPr/>
          </p:nvSpPr>
          <p:spPr>
            <a:xfrm>
              <a:off x="11330640" y="1998720"/>
              <a:ext cx="3215880" cy="3227760"/>
            </a:xfrm>
            <a:custGeom>
              <a:avLst/>
              <a:gdLst/>
              <a:ahLst/>
              <a:rect l="l" t="t" r="r" b="b"/>
              <a:pathLst>
                <a:path w="6326608" h="6349975">
                  <a:moveTo>
                    <a:pt x="6326608" y="3175025"/>
                  </a:moveTo>
                  <a:cubicBezTo>
                    <a:pt x="6326608" y="4928451"/>
                    <a:pt x="4910320" y="6349975"/>
                    <a:pt x="3163304" y="6349975"/>
                  </a:cubicBezTo>
                  <a:cubicBezTo>
                    <a:pt x="1416262" y="6349975"/>
                    <a:pt x="0" y="4928451"/>
                    <a:pt x="0" y="3175025"/>
                  </a:cubicBezTo>
                  <a:cubicBezTo>
                    <a:pt x="0" y="1421511"/>
                    <a:pt x="1416262" y="0"/>
                    <a:pt x="3163304" y="0"/>
                  </a:cubicBezTo>
                  <a:cubicBezTo>
                    <a:pt x="4910346" y="0"/>
                    <a:pt x="6326608" y="1421511"/>
                    <a:pt x="6326608" y="3175025"/>
                  </a:cubicBez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9" name="TextBox 7"/>
          <p:cNvSpPr/>
          <p:nvPr/>
        </p:nvSpPr>
        <p:spPr>
          <a:xfrm>
            <a:off x="2833920" y="6372000"/>
            <a:ext cx="5030640" cy="293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886"/>
              </a:lnSpc>
              <a:buNone/>
            </a:pPr>
            <a:r>
              <a:rPr b="0" lang="en-US" sz="2220" spc="-1" strike="noStrike">
                <a:solidFill>
                  <a:srgbClr val="544036"/>
                </a:solidFill>
                <a:latin typeface="Montserrat"/>
                <a:ea typeface="Montserrat"/>
              </a:rPr>
              <a:t>Handles all sales activities from item scanning to payment processing.</a:t>
            </a:r>
            <a:endParaRPr b="0" lang="en-IN" sz="222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Item Scanning</a:t>
            </a:r>
            <a:endParaRPr b="0" lang="en-IN" sz="222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Price Calculation</a:t>
            </a:r>
            <a:endParaRPr b="0" lang="en-IN" sz="222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Payment Processing</a:t>
            </a:r>
            <a:endParaRPr b="0" lang="en-IN" sz="222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Receipt Generation </a:t>
            </a:r>
            <a:endParaRPr b="0" lang="en-IN" sz="2220" spc="-1" strike="noStrike">
              <a:latin typeface="Arial"/>
            </a:endParaRPr>
          </a:p>
          <a:p>
            <a:pPr>
              <a:lnSpc>
                <a:spcPts val="2886"/>
              </a:lnSpc>
              <a:buNone/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70" name="TextBox 8"/>
          <p:cNvSpPr/>
          <p:nvPr/>
        </p:nvSpPr>
        <p:spPr>
          <a:xfrm>
            <a:off x="2833920" y="5696280"/>
            <a:ext cx="5030640" cy="42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3379"/>
              </a:lnSpc>
              <a:buNone/>
              <a:tabLst>
                <a:tab algn="l" pos="0"/>
              </a:tabLst>
            </a:pPr>
            <a:r>
              <a:rPr b="1" lang="en-US" sz="260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1. SALES MANAGEMENT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71" name="TextBox 9"/>
          <p:cNvSpPr/>
          <p:nvPr/>
        </p:nvSpPr>
        <p:spPr>
          <a:xfrm>
            <a:off x="10423080" y="6372000"/>
            <a:ext cx="5030640" cy="329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886"/>
              </a:lnSpc>
              <a:buNone/>
            </a:pPr>
            <a:r>
              <a:rPr b="0" lang="en-US" sz="2220" spc="-1" strike="noStrike">
                <a:solidFill>
                  <a:srgbClr val="544036"/>
                </a:solidFill>
                <a:latin typeface="Montserrat"/>
                <a:ea typeface="Montserrat"/>
              </a:rPr>
              <a:t>Manages stock levels and updates inventory in real time.</a:t>
            </a:r>
            <a:endParaRPr b="0" lang="en-IN" sz="2220" spc="-1" strike="noStrike">
              <a:latin typeface="Arial"/>
            </a:endParaRPr>
          </a:p>
          <a:p>
            <a:pPr algn="ctr">
              <a:lnSpc>
                <a:spcPts val="2886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Stock Entry</a:t>
            </a:r>
            <a:endParaRPr b="0" lang="en-IN" sz="222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Stock Adjustment</a:t>
            </a:r>
            <a:endParaRPr b="0" lang="en-IN" sz="222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Inventory Tracking</a:t>
            </a:r>
            <a:endParaRPr b="0" lang="en-IN" sz="222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Low Stock Alerts</a:t>
            </a:r>
            <a:endParaRPr b="0" lang="en-IN" sz="2220" spc="-1" strike="noStrike">
              <a:latin typeface="Arial"/>
            </a:endParaRPr>
          </a:p>
          <a:p>
            <a:pPr algn="ctr">
              <a:lnSpc>
                <a:spcPts val="2886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ts val="2886"/>
              </a:lnSpc>
              <a:buNone/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72" name="TextBox 10"/>
          <p:cNvSpPr/>
          <p:nvPr/>
        </p:nvSpPr>
        <p:spPr>
          <a:xfrm>
            <a:off x="10423080" y="5696280"/>
            <a:ext cx="526140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3379"/>
              </a:lnSpc>
              <a:buNone/>
            </a:pPr>
            <a:r>
              <a:rPr b="1" lang="en-US" sz="260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2. INVENTORY MANAGEMENT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73" name="TextBox 11"/>
          <p:cNvSpPr/>
          <p:nvPr/>
        </p:nvSpPr>
        <p:spPr>
          <a:xfrm>
            <a:off x="3383640" y="809640"/>
            <a:ext cx="11275200" cy="104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8249"/>
              </a:lnSpc>
              <a:buNone/>
              <a:tabLst>
                <a:tab algn="l" pos="0"/>
              </a:tabLst>
            </a:pPr>
            <a:r>
              <a:rPr b="0" lang="en-US" sz="5500" spc="-1" strike="noStrike">
                <a:solidFill>
                  <a:srgbClr val="544036"/>
                </a:solidFill>
                <a:latin typeface="Gatwick"/>
                <a:ea typeface="Gatwick"/>
              </a:rPr>
              <a:t>Modules</a:t>
            </a:r>
            <a:endParaRPr b="0" lang="en-IN" sz="5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2"/>
          <p:cNvSpPr/>
          <p:nvPr/>
        </p:nvSpPr>
        <p:spPr>
          <a:xfrm>
            <a:off x="-9175320" y="-10757520"/>
            <a:ext cx="14025600" cy="14025600"/>
          </a:xfrm>
          <a:custGeom>
            <a:avLst/>
            <a:gdLst/>
            <a:ahLst/>
            <a:rect l="l" t="t" r="r" b="b"/>
            <a:pathLst>
              <a:path w="14025930" h="14025930">
                <a:moveTo>
                  <a:pt x="0" y="0"/>
                </a:moveTo>
                <a:lnTo>
                  <a:pt x="14025929" y="0"/>
                </a:lnTo>
                <a:lnTo>
                  <a:pt x="14025929" y="14025929"/>
                </a:lnTo>
                <a:lnTo>
                  <a:pt x="0" y="14025929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TextBox 3"/>
          <p:cNvSpPr/>
          <p:nvPr/>
        </p:nvSpPr>
        <p:spPr>
          <a:xfrm>
            <a:off x="3383640" y="809640"/>
            <a:ext cx="11275200" cy="104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8249"/>
              </a:lnSpc>
              <a:buNone/>
              <a:tabLst>
                <a:tab algn="l" pos="0"/>
              </a:tabLst>
            </a:pPr>
            <a:r>
              <a:rPr b="0" lang="en-US" sz="5500" spc="-1" strike="noStrike">
                <a:solidFill>
                  <a:srgbClr val="544036"/>
                </a:solidFill>
                <a:latin typeface="Gatwick"/>
                <a:ea typeface="Gatwick"/>
              </a:rPr>
              <a:t>Modules</a:t>
            </a:r>
            <a:endParaRPr b="0" lang="en-IN" sz="5500" spc="-1" strike="noStrike">
              <a:latin typeface="Arial"/>
            </a:endParaRPr>
          </a:p>
        </p:txBody>
      </p:sp>
      <p:sp>
        <p:nvSpPr>
          <p:cNvPr id="76" name="Freeform 4"/>
          <p:cNvSpPr/>
          <p:nvPr/>
        </p:nvSpPr>
        <p:spPr>
          <a:xfrm>
            <a:off x="-7734240" y="-8070480"/>
            <a:ext cx="14025600" cy="14025600"/>
          </a:xfrm>
          <a:custGeom>
            <a:avLst/>
            <a:gdLst/>
            <a:ahLst/>
            <a:rect l="l" t="t" r="r" b="b"/>
            <a:pathLst>
              <a:path w="14025930" h="14025930">
                <a:moveTo>
                  <a:pt x="0" y="0"/>
                </a:moveTo>
                <a:lnTo>
                  <a:pt x="14025929" y="0"/>
                </a:lnTo>
                <a:lnTo>
                  <a:pt x="14025929" y="14025929"/>
                </a:lnTo>
                <a:lnTo>
                  <a:pt x="0" y="14025929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77" name="Group 5"/>
          <p:cNvGrpSpPr/>
          <p:nvPr/>
        </p:nvGrpSpPr>
        <p:grpSpPr>
          <a:xfrm>
            <a:off x="3770280" y="2430360"/>
            <a:ext cx="3205080" cy="3227760"/>
            <a:chOff x="3770280" y="2430360"/>
            <a:chExt cx="3205080" cy="3227760"/>
          </a:xfrm>
        </p:grpSpPr>
        <p:sp>
          <p:nvSpPr>
            <p:cNvPr id="78" name="Freeform 6"/>
            <p:cNvSpPr/>
            <p:nvPr/>
          </p:nvSpPr>
          <p:spPr>
            <a:xfrm>
              <a:off x="3770280" y="2430360"/>
              <a:ext cx="3205080" cy="3227760"/>
            </a:xfrm>
            <a:custGeom>
              <a:avLst/>
              <a:gdLst/>
              <a:ahLst/>
              <a:rect l="l" t="t" r="r" b="b"/>
              <a:pathLst>
                <a:path w="6305140" h="6349975">
                  <a:moveTo>
                    <a:pt x="6305140" y="3175025"/>
                  </a:moveTo>
                  <a:cubicBezTo>
                    <a:pt x="6305140" y="4928451"/>
                    <a:pt x="4893659" y="6349975"/>
                    <a:pt x="3152570" y="6349975"/>
                  </a:cubicBezTo>
                  <a:cubicBezTo>
                    <a:pt x="1411456" y="6349975"/>
                    <a:pt x="0" y="4928451"/>
                    <a:pt x="0" y="3175025"/>
                  </a:cubicBezTo>
                  <a:cubicBezTo>
                    <a:pt x="0" y="1421511"/>
                    <a:pt x="1411456" y="0"/>
                    <a:pt x="3152570" y="0"/>
                  </a:cubicBezTo>
                  <a:cubicBezTo>
                    <a:pt x="4893685" y="0"/>
                    <a:pt x="6305140" y="1421511"/>
                    <a:pt x="6305140" y="3175025"/>
                  </a:cubicBezTo>
                  <a:close/>
                </a:path>
              </a:pathLst>
            </a:custGeom>
            <a:blipFill rotWithShape="0">
              <a:blip r:embed="rId3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9" name="Group 7"/>
          <p:cNvGrpSpPr/>
          <p:nvPr/>
        </p:nvGrpSpPr>
        <p:grpSpPr>
          <a:xfrm>
            <a:off x="11298240" y="2430360"/>
            <a:ext cx="3233520" cy="3227760"/>
            <a:chOff x="11298240" y="2430360"/>
            <a:chExt cx="3233520" cy="3227760"/>
          </a:xfrm>
        </p:grpSpPr>
        <p:sp>
          <p:nvSpPr>
            <p:cNvPr id="80" name="Freeform 8"/>
            <p:cNvSpPr/>
            <p:nvPr/>
          </p:nvSpPr>
          <p:spPr>
            <a:xfrm>
              <a:off x="11298240" y="2430360"/>
              <a:ext cx="3233520" cy="3227760"/>
            </a:xfrm>
            <a:custGeom>
              <a:avLst/>
              <a:gdLst/>
              <a:ahLst/>
              <a:rect l="l" t="t" r="r" b="b"/>
              <a:pathLst>
                <a:path w="6361271" h="6349975">
                  <a:moveTo>
                    <a:pt x="6361271" y="3175025"/>
                  </a:moveTo>
                  <a:cubicBezTo>
                    <a:pt x="6361271" y="4928451"/>
                    <a:pt x="4937224" y="6349975"/>
                    <a:pt x="3180636" y="6349975"/>
                  </a:cubicBezTo>
                  <a:cubicBezTo>
                    <a:pt x="1424021" y="6349975"/>
                    <a:pt x="0" y="4928451"/>
                    <a:pt x="0" y="3175025"/>
                  </a:cubicBezTo>
                  <a:cubicBezTo>
                    <a:pt x="0" y="1421511"/>
                    <a:pt x="1424021" y="0"/>
                    <a:pt x="3180636" y="0"/>
                  </a:cubicBezTo>
                  <a:cubicBezTo>
                    <a:pt x="4937250" y="0"/>
                    <a:pt x="6361271" y="1421511"/>
                    <a:pt x="6361271" y="3175025"/>
                  </a:cubicBezTo>
                  <a:close/>
                </a:path>
              </a:pathLst>
            </a:custGeom>
            <a:blipFill rotWithShape="0">
              <a:blip r:embed="rId4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1" name="TextBox 9"/>
          <p:cNvSpPr/>
          <p:nvPr/>
        </p:nvSpPr>
        <p:spPr>
          <a:xfrm>
            <a:off x="2873160" y="6703200"/>
            <a:ext cx="4999320" cy="21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886"/>
              </a:lnSpc>
              <a:buNone/>
            </a:pPr>
            <a:r>
              <a:rPr b="0" lang="en-US" sz="2220" spc="-1" strike="noStrike">
                <a:solidFill>
                  <a:srgbClr val="544036"/>
                </a:solidFill>
                <a:latin typeface="Montserrat"/>
                <a:ea typeface="Montserrat"/>
              </a:rPr>
              <a:t>Enhances customer experience and tracks purchasing behavior.</a:t>
            </a:r>
            <a:endParaRPr b="0" lang="en-IN" sz="2220" spc="-1" strike="noStrike">
              <a:latin typeface="Arial"/>
            </a:endParaRPr>
          </a:p>
          <a:p>
            <a:pPr algn="ctr">
              <a:lnSpc>
                <a:spcPts val="2886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Customer Data Entry</a:t>
            </a:r>
            <a:endParaRPr b="0" lang="en-IN" sz="222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Purchase History Tracking</a:t>
            </a:r>
            <a:endParaRPr b="0" lang="en-IN" sz="2220" spc="-1" strike="noStrike">
              <a:latin typeface="Arial"/>
            </a:endParaRPr>
          </a:p>
          <a:p>
            <a:pPr algn="ctr">
              <a:lnSpc>
                <a:spcPts val="2886"/>
              </a:lnSpc>
              <a:buNone/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82" name="TextBox 10"/>
          <p:cNvSpPr/>
          <p:nvPr/>
        </p:nvSpPr>
        <p:spPr>
          <a:xfrm>
            <a:off x="2803680" y="6128280"/>
            <a:ext cx="513792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3379"/>
              </a:lnSpc>
              <a:buNone/>
              <a:tabLst>
                <a:tab algn="l" pos="0"/>
              </a:tabLst>
            </a:pPr>
            <a:r>
              <a:rPr b="1" lang="en-US" sz="260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3. CUSTOMER MANAGEMENT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83" name="TextBox 11"/>
          <p:cNvSpPr/>
          <p:nvPr/>
        </p:nvSpPr>
        <p:spPr>
          <a:xfrm>
            <a:off x="10415160" y="6703200"/>
            <a:ext cx="4999320" cy="21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2886"/>
              </a:lnSpc>
              <a:buNone/>
            </a:pPr>
            <a:r>
              <a:rPr b="0" lang="en-US" sz="2220" spc="-1" strike="noStrike">
                <a:solidFill>
                  <a:srgbClr val="544036"/>
                </a:solidFill>
                <a:latin typeface="Montserrat"/>
                <a:ea typeface="Montserrat"/>
              </a:rPr>
              <a:t>Uses analytics to optimize sales and promotions.</a:t>
            </a:r>
            <a:endParaRPr b="0" lang="en-IN" sz="2220" spc="-1" strike="noStrike">
              <a:latin typeface="Arial"/>
            </a:endParaRPr>
          </a:p>
          <a:p>
            <a:pPr algn="ctr">
              <a:lnSpc>
                <a:spcPts val="2886"/>
              </a:lnSpc>
              <a:buNone/>
            </a:pPr>
            <a:endParaRPr b="0" lang="en-IN" sz="180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Real-Time Analytics</a:t>
            </a:r>
            <a:endParaRPr b="0" lang="en-IN" sz="2220" spc="-1" strike="noStrike">
              <a:latin typeface="Arial"/>
            </a:endParaRPr>
          </a:p>
          <a:p>
            <a:pPr lvl="1" marL="479160" indent="-239760">
              <a:lnSpc>
                <a:spcPts val="2886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222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Report Generation</a:t>
            </a:r>
            <a:endParaRPr b="0" lang="en-IN" sz="2220" spc="-1" strike="noStrike">
              <a:latin typeface="Arial"/>
            </a:endParaRPr>
          </a:p>
          <a:p>
            <a:pPr algn="ctr">
              <a:lnSpc>
                <a:spcPts val="2886"/>
              </a:lnSpc>
              <a:buNone/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84" name="TextBox 12"/>
          <p:cNvSpPr/>
          <p:nvPr/>
        </p:nvSpPr>
        <p:spPr>
          <a:xfrm>
            <a:off x="9779760" y="6128280"/>
            <a:ext cx="6270480" cy="85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3379"/>
              </a:lnSpc>
              <a:buNone/>
            </a:pPr>
            <a:r>
              <a:rPr b="1" lang="en-US" sz="260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4. AUTOMATED SALES PROMOTION</a:t>
            </a:r>
            <a:endParaRPr b="0" lang="en-IN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2"/>
          <p:cNvGrpSpPr/>
          <p:nvPr/>
        </p:nvGrpSpPr>
        <p:grpSpPr>
          <a:xfrm>
            <a:off x="6090480" y="-338040"/>
            <a:ext cx="6106680" cy="10739880"/>
            <a:chOff x="6090480" y="-338040"/>
            <a:chExt cx="6106680" cy="10739880"/>
          </a:xfrm>
        </p:grpSpPr>
        <p:sp>
          <p:nvSpPr>
            <p:cNvPr id="86" name="Freeform 3"/>
            <p:cNvSpPr/>
            <p:nvPr/>
          </p:nvSpPr>
          <p:spPr>
            <a:xfrm>
              <a:off x="6090480" y="-338040"/>
              <a:ext cx="6106680" cy="10739880"/>
            </a:xfrm>
            <a:custGeom>
              <a:avLst/>
              <a:gdLst/>
              <a:ahLst/>
              <a:rect l="l" t="t" r="r" b="b"/>
              <a:pathLst>
                <a:path w="2065786" h="3633077">
                  <a:moveTo>
                    <a:pt x="0" y="0"/>
                  </a:moveTo>
                  <a:lnTo>
                    <a:pt x="2065786" y="0"/>
                  </a:lnTo>
                  <a:lnTo>
                    <a:pt x="2065786" y="3633077"/>
                  </a:lnTo>
                  <a:lnTo>
                    <a:pt x="0" y="3633077"/>
                  </a:lnTo>
                  <a:close/>
                </a:path>
              </a:pathLst>
            </a:custGeom>
            <a:solidFill>
              <a:srgbClr val="b59c8f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7" name="Freeform 4"/>
          <p:cNvSpPr/>
          <p:nvPr/>
        </p:nvSpPr>
        <p:spPr>
          <a:xfrm>
            <a:off x="1548360" y="930960"/>
            <a:ext cx="2335320" cy="2447640"/>
          </a:xfrm>
          <a:custGeom>
            <a:avLst/>
            <a:gdLst/>
            <a:ahLst/>
            <a:rect l="l" t="t" r="r" b="b"/>
            <a:pathLst>
              <a:path w="2335858" h="2448028">
                <a:moveTo>
                  <a:pt x="0" y="0"/>
                </a:moveTo>
                <a:lnTo>
                  <a:pt x="2335857" y="0"/>
                </a:lnTo>
                <a:lnTo>
                  <a:pt x="2335857" y="2448028"/>
                </a:lnTo>
                <a:lnTo>
                  <a:pt x="0" y="244802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Freeform 5"/>
          <p:cNvSpPr/>
          <p:nvPr/>
        </p:nvSpPr>
        <p:spPr>
          <a:xfrm>
            <a:off x="13496760" y="1675440"/>
            <a:ext cx="2692080" cy="1703160"/>
          </a:xfrm>
          <a:custGeom>
            <a:avLst/>
            <a:gdLst/>
            <a:ahLst/>
            <a:rect l="l" t="t" r="r" b="b"/>
            <a:pathLst>
              <a:path w="2692467" h="1703597">
                <a:moveTo>
                  <a:pt x="0" y="0"/>
                </a:moveTo>
                <a:lnTo>
                  <a:pt x="2692467" y="0"/>
                </a:lnTo>
                <a:lnTo>
                  <a:pt x="2692467" y="1703597"/>
                </a:lnTo>
                <a:lnTo>
                  <a:pt x="0" y="1703597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TextBox 6"/>
          <p:cNvSpPr/>
          <p:nvPr/>
        </p:nvSpPr>
        <p:spPr>
          <a:xfrm>
            <a:off x="466560" y="4589280"/>
            <a:ext cx="5428440" cy="479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82840" indent="-291600">
              <a:lnSpc>
                <a:spcPts val="3779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00" spc="-1" strike="noStrike">
                <a:solidFill>
                  <a:srgbClr val="544036"/>
                </a:solidFill>
                <a:latin typeface="Montserrat"/>
                <a:ea typeface="Montserrat"/>
              </a:rPr>
              <a:t>Backend: Node.js, Express.js</a:t>
            </a:r>
            <a:endParaRPr b="0" lang="en-IN" sz="2700" spc="-1" strike="noStrike">
              <a:latin typeface="Arial"/>
            </a:endParaRPr>
          </a:p>
          <a:p>
            <a:pPr lvl="1" marL="582840" indent="-291600">
              <a:lnSpc>
                <a:spcPts val="3779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00" spc="-1" strike="noStrike">
                <a:solidFill>
                  <a:srgbClr val="544036"/>
                </a:solidFill>
                <a:latin typeface="Montserrat"/>
                <a:ea typeface="Montserrat"/>
              </a:rPr>
              <a:t>Frontend: React.js, UI extensions</a:t>
            </a:r>
            <a:endParaRPr b="0" lang="en-IN" sz="2700" spc="-1" strike="noStrike">
              <a:latin typeface="Arial"/>
            </a:endParaRPr>
          </a:p>
          <a:p>
            <a:pPr lvl="1" marL="582840" indent="-291600">
              <a:lnSpc>
                <a:spcPts val="3779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00" spc="-1" strike="noStrike">
                <a:solidFill>
                  <a:srgbClr val="544036"/>
                </a:solidFill>
                <a:latin typeface="Montserrat"/>
                <a:ea typeface="Montserrat"/>
              </a:rPr>
              <a:t>Database: MongoDB</a:t>
            </a:r>
            <a:endParaRPr b="0" lang="en-IN" sz="2700" spc="-1" strike="noStrike">
              <a:latin typeface="Arial"/>
            </a:endParaRPr>
          </a:p>
          <a:p>
            <a:pPr lvl="1" marL="582840" indent="-291600">
              <a:lnSpc>
                <a:spcPts val="3779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00" spc="-1" strike="noStrike">
                <a:solidFill>
                  <a:srgbClr val="544036"/>
                </a:solidFill>
                <a:latin typeface="Montserrat"/>
                <a:ea typeface="Montserrat"/>
              </a:rPr>
              <a:t>Other Tools:</a:t>
            </a:r>
            <a:endParaRPr b="0" lang="en-IN" sz="2700" spc="-1" strike="noStrike">
              <a:latin typeface="Arial"/>
            </a:endParaRPr>
          </a:p>
          <a:p>
            <a:pPr lvl="2" marL="1165680" indent="-388440">
              <a:lnSpc>
                <a:spcPts val="3779"/>
              </a:lnSpc>
              <a:buClr>
                <a:srgbClr val="544036"/>
              </a:buClr>
              <a:buFont typeface="Arial"/>
              <a:buChar char="⚬"/>
            </a:pPr>
            <a:r>
              <a:rPr b="0" lang="en-US" sz="2700" spc="-1" strike="noStrike">
                <a:solidFill>
                  <a:srgbClr val="544036"/>
                </a:solidFill>
                <a:latin typeface="Montserrat"/>
                <a:ea typeface="Montserrat"/>
              </a:rPr>
              <a:t>Git for version control</a:t>
            </a:r>
            <a:endParaRPr b="0" lang="en-IN" sz="2700" spc="-1" strike="noStrike">
              <a:latin typeface="Arial"/>
            </a:endParaRPr>
          </a:p>
          <a:p>
            <a:pPr lvl="2" marL="1165680" indent="-388440">
              <a:lnSpc>
                <a:spcPts val="3779"/>
              </a:lnSpc>
              <a:buClr>
                <a:srgbClr val="544036"/>
              </a:buClr>
              <a:buFont typeface="Arial"/>
              <a:buChar char="⚬"/>
            </a:pPr>
            <a:r>
              <a:rPr b="0" lang="en-US" sz="2700" spc="-1" strike="noStrike">
                <a:solidFill>
                  <a:srgbClr val="544036"/>
                </a:solidFill>
                <a:latin typeface="Montserrat"/>
                <a:ea typeface="Montserrat"/>
              </a:rPr>
              <a:t>VS Code for development</a:t>
            </a:r>
            <a:endParaRPr b="0" lang="en-IN" sz="2700" spc="-1" strike="noStrike">
              <a:latin typeface="Arial"/>
            </a:endParaRPr>
          </a:p>
          <a:p>
            <a:pPr>
              <a:lnSpc>
                <a:spcPts val="3779"/>
              </a:lnSpc>
              <a:buNone/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90" name="TextBox 7"/>
          <p:cNvSpPr/>
          <p:nvPr/>
        </p:nvSpPr>
        <p:spPr>
          <a:xfrm>
            <a:off x="662040" y="3645720"/>
            <a:ext cx="4108680" cy="67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318"/>
              </a:lnSpc>
              <a:buNone/>
              <a:tabLst>
                <a:tab algn="l" pos="0"/>
              </a:tabLst>
            </a:pPr>
            <a:r>
              <a:rPr b="0" lang="en-US" sz="3800" spc="-1" strike="noStrike">
                <a:solidFill>
                  <a:srgbClr val="544036"/>
                </a:solidFill>
                <a:latin typeface="Montserrat"/>
                <a:ea typeface="Montserrat"/>
              </a:rPr>
              <a:t>SOFTWARE</a:t>
            </a:r>
            <a:endParaRPr b="0" lang="en-IN" sz="3800" spc="-1" strike="noStrike">
              <a:latin typeface="Arial"/>
            </a:endParaRPr>
          </a:p>
        </p:txBody>
      </p:sp>
      <p:sp>
        <p:nvSpPr>
          <p:cNvPr id="91" name="TextBox 8"/>
          <p:cNvSpPr/>
          <p:nvPr/>
        </p:nvSpPr>
        <p:spPr>
          <a:xfrm>
            <a:off x="5895000" y="4454280"/>
            <a:ext cx="6497640" cy="97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7699"/>
              </a:lnSpc>
              <a:buNone/>
              <a:tabLst>
                <a:tab algn="l" pos="0"/>
              </a:tabLst>
            </a:pPr>
            <a:r>
              <a:rPr b="0" lang="en-US" sz="5500" spc="-1" strike="noStrike">
                <a:solidFill>
                  <a:srgbClr val="544036"/>
                </a:solidFill>
                <a:latin typeface="Gatwick"/>
                <a:ea typeface="Gatwick"/>
              </a:rPr>
              <a:t>Requirements</a:t>
            </a:r>
            <a:endParaRPr b="0" lang="en-IN" sz="5500" spc="-1" strike="noStrike">
              <a:latin typeface="Arial"/>
            </a:endParaRPr>
          </a:p>
        </p:txBody>
      </p:sp>
      <p:sp>
        <p:nvSpPr>
          <p:cNvPr id="92" name="TextBox 9"/>
          <p:cNvSpPr/>
          <p:nvPr/>
        </p:nvSpPr>
        <p:spPr>
          <a:xfrm>
            <a:off x="12593160" y="4589280"/>
            <a:ext cx="5428440" cy="239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82840" indent="-291600">
              <a:lnSpc>
                <a:spcPts val="3779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00" spc="-1" strike="noStrike">
                <a:solidFill>
                  <a:srgbClr val="544036"/>
                </a:solidFill>
                <a:latin typeface="Montserrat"/>
                <a:ea typeface="Montserrat"/>
              </a:rPr>
              <a:t>Windows 10 or later, 4 GB RAM, 500 MB free disk space.</a:t>
            </a:r>
            <a:endParaRPr b="0" lang="en-IN" sz="2700" spc="-1" strike="noStrike">
              <a:latin typeface="Arial"/>
            </a:endParaRPr>
          </a:p>
          <a:p>
            <a:pPr lvl="1" marL="582840" indent="-291600">
              <a:lnSpc>
                <a:spcPts val="3779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00" spc="-1" strike="noStrike">
                <a:solidFill>
                  <a:srgbClr val="544036"/>
                </a:solidFill>
                <a:latin typeface="Montserrat"/>
                <a:ea typeface="Montserrat"/>
              </a:rPr>
              <a:t>Barcode scanner and receipt printer (optional)</a:t>
            </a:r>
            <a:endParaRPr b="0" lang="en-IN" sz="2700" spc="-1" strike="noStrike">
              <a:latin typeface="Arial"/>
            </a:endParaRPr>
          </a:p>
        </p:txBody>
      </p:sp>
      <p:sp>
        <p:nvSpPr>
          <p:cNvPr id="93" name="TextBox 10"/>
          <p:cNvSpPr/>
          <p:nvPr/>
        </p:nvSpPr>
        <p:spPr>
          <a:xfrm>
            <a:off x="12788640" y="3645720"/>
            <a:ext cx="4108680" cy="67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5318"/>
              </a:lnSpc>
              <a:buNone/>
              <a:tabLst>
                <a:tab algn="l" pos="0"/>
              </a:tabLst>
            </a:pPr>
            <a:r>
              <a:rPr b="0" lang="en-US" sz="3800" spc="-1" strike="noStrike">
                <a:solidFill>
                  <a:srgbClr val="544036"/>
                </a:solidFill>
                <a:latin typeface="Montserrat"/>
                <a:ea typeface="Montserrat"/>
              </a:rPr>
              <a:t>HARDWARE</a:t>
            </a:r>
            <a:endParaRPr b="0" lang="en-IN" sz="3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AutoShape 2"/>
          <p:cNvSpPr/>
          <p:nvPr/>
        </p:nvSpPr>
        <p:spPr>
          <a:xfrm>
            <a:off x="-592200" y="-617760"/>
            <a:ext cx="7309800" cy="11501280"/>
          </a:xfrm>
          <a:prstGeom prst="rect">
            <a:avLst/>
          </a:prstGeom>
          <a:solidFill>
            <a:srgbClr val="54403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95" name="Group 3"/>
          <p:cNvGrpSpPr/>
          <p:nvPr/>
        </p:nvGrpSpPr>
        <p:grpSpPr>
          <a:xfrm>
            <a:off x="1028880" y="1811160"/>
            <a:ext cx="5339880" cy="2194920"/>
            <a:chOff x="1028880" y="1811160"/>
            <a:chExt cx="5339880" cy="2194920"/>
          </a:xfrm>
        </p:grpSpPr>
        <p:sp>
          <p:nvSpPr>
            <p:cNvPr id="96" name="AutoShape 4"/>
            <p:cNvSpPr/>
            <p:nvPr/>
          </p:nvSpPr>
          <p:spPr>
            <a:xfrm>
              <a:off x="1028880" y="3861000"/>
              <a:ext cx="2077920" cy="145080"/>
            </a:xfrm>
            <a:prstGeom prst="rect">
              <a:avLst/>
            </a:prstGeom>
            <a:solidFill>
              <a:srgbClr val="f8f4f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" name="TextBox 5"/>
            <p:cNvSpPr/>
            <p:nvPr/>
          </p:nvSpPr>
          <p:spPr>
            <a:xfrm>
              <a:off x="1028880" y="1811160"/>
              <a:ext cx="5339880" cy="16765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spAutoFit/>
            </a:bodyPr>
            <a:p>
              <a:pPr>
                <a:lnSpc>
                  <a:spcPts val="6599"/>
                </a:lnSpc>
                <a:buNone/>
                <a:tabLst>
                  <a:tab algn="l" pos="0"/>
                </a:tabLst>
              </a:pPr>
              <a:r>
                <a:rPr b="0" lang="en-US" sz="5500" spc="-1" strike="noStrike">
                  <a:solidFill>
                    <a:srgbClr val="f8f4f0"/>
                  </a:solidFill>
                  <a:latin typeface="Gatwick"/>
                  <a:ea typeface="Gatwick"/>
                </a:rPr>
                <a:t>Feasibility Study</a:t>
              </a:r>
              <a:endParaRPr b="0" lang="en-IN" sz="5500" spc="-1" strike="noStrike">
                <a:latin typeface="Arial"/>
              </a:endParaRPr>
            </a:p>
          </p:txBody>
        </p:sp>
      </p:grpSp>
      <p:sp>
        <p:nvSpPr>
          <p:cNvPr id="98" name="AutoShape 6"/>
          <p:cNvSpPr/>
          <p:nvPr/>
        </p:nvSpPr>
        <p:spPr>
          <a:xfrm>
            <a:off x="6717960" y="2569320"/>
            <a:ext cx="12855960" cy="360"/>
          </a:xfrm>
          <a:prstGeom prst="line">
            <a:avLst/>
          </a:prstGeom>
          <a:ln w="28575">
            <a:solidFill>
              <a:srgbClr val="ab614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AutoShape 7"/>
          <p:cNvSpPr/>
          <p:nvPr/>
        </p:nvSpPr>
        <p:spPr>
          <a:xfrm>
            <a:off x="6717960" y="5132880"/>
            <a:ext cx="12855960" cy="360"/>
          </a:xfrm>
          <a:prstGeom prst="line">
            <a:avLst/>
          </a:prstGeom>
          <a:ln w="28575">
            <a:solidFill>
              <a:srgbClr val="ab614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TextBox 8"/>
          <p:cNvSpPr/>
          <p:nvPr/>
        </p:nvSpPr>
        <p:spPr>
          <a:xfrm>
            <a:off x="1028880" y="4618080"/>
            <a:ext cx="4398120" cy="369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64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f8f4f0"/>
                </a:solidFill>
                <a:latin typeface="Montserrat"/>
                <a:ea typeface="Montserrat"/>
              </a:rPr>
              <a:t>The POS system is technologically viable, cost-effective, and enhances operations. It ensures compliance with industry standards and is scheduled for completion in 3–4 months.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101" name="TextBox 9"/>
          <p:cNvSpPr/>
          <p:nvPr/>
        </p:nvSpPr>
        <p:spPr>
          <a:xfrm>
            <a:off x="7460640" y="428040"/>
            <a:ext cx="31514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11608"/>
              </a:lnSpc>
              <a:buNone/>
            </a:pPr>
            <a:r>
              <a:rPr b="0" lang="en-US" sz="8290" spc="-1" strike="noStrike">
                <a:solidFill>
                  <a:srgbClr val="544036"/>
                </a:solidFill>
                <a:latin typeface="Gatwick"/>
                <a:ea typeface="Gatwick"/>
              </a:rPr>
              <a:t>1</a:t>
            </a:r>
            <a:endParaRPr b="0" lang="en-IN" sz="8290" spc="-1" strike="noStrike">
              <a:latin typeface="Arial"/>
            </a:endParaRPr>
          </a:p>
        </p:txBody>
      </p:sp>
      <p:sp>
        <p:nvSpPr>
          <p:cNvPr id="102" name="TextBox 10"/>
          <p:cNvSpPr/>
          <p:nvPr/>
        </p:nvSpPr>
        <p:spPr>
          <a:xfrm>
            <a:off x="7460640" y="2874240"/>
            <a:ext cx="31514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11608"/>
              </a:lnSpc>
              <a:buNone/>
            </a:pPr>
            <a:r>
              <a:rPr b="0" lang="en-US" sz="8290" spc="-1" strike="noStrike">
                <a:solidFill>
                  <a:srgbClr val="544036"/>
                </a:solidFill>
                <a:latin typeface="Gatwick"/>
                <a:ea typeface="Gatwick"/>
              </a:rPr>
              <a:t>2</a:t>
            </a:r>
            <a:endParaRPr b="0" lang="en-IN" sz="8290" spc="-1" strike="noStrike">
              <a:latin typeface="Arial"/>
            </a:endParaRPr>
          </a:p>
        </p:txBody>
      </p:sp>
      <p:sp>
        <p:nvSpPr>
          <p:cNvPr id="103" name="TextBox 11"/>
          <p:cNvSpPr/>
          <p:nvPr/>
        </p:nvSpPr>
        <p:spPr>
          <a:xfrm>
            <a:off x="7460640" y="5277960"/>
            <a:ext cx="31514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11608"/>
              </a:lnSpc>
              <a:buNone/>
            </a:pPr>
            <a:r>
              <a:rPr b="0" lang="en-US" sz="8290" spc="-1" strike="noStrike">
                <a:solidFill>
                  <a:srgbClr val="544036"/>
                </a:solidFill>
                <a:latin typeface="Gatwick"/>
                <a:ea typeface="Gatwick"/>
              </a:rPr>
              <a:t>3</a:t>
            </a:r>
            <a:endParaRPr b="0" lang="en-IN" sz="8290" spc="-1" strike="noStrike">
              <a:latin typeface="Arial"/>
            </a:endParaRPr>
          </a:p>
        </p:txBody>
      </p:sp>
      <p:sp>
        <p:nvSpPr>
          <p:cNvPr id="104" name="TextBox 12"/>
          <p:cNvSpPr/>
          <p:nvPr/>
        </p:nvSpPr>
        <p:spPr>
          <a:xfrm>
            <a:off x="8886600" y="1071000"/>
            <a:ext cx="940104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46480" indent="-273240">
              <a:lnSpc>
                <a:spcPts val="3543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530" spc="-1" strike="noStrike">
                <a:solidFill>
                  <a:srgbClr val="000000"/>
                </a:solidFill>
                <a:latin typeface="Montserrat"/>
                <a:ea typeface="Montserrat"/>
              </a:rPr>
              <a:t>Uses modern, well-documented tools (Node.js, React.js, MongoDB).</a:t>
            </a:r>
            <a:endParaRPr b="0" lang="en-IN" sz="2530" spc="-1" strike="noStrike">
              <a:latin typeface="Arial"/>
            </a:endParaRPr>
          </a:p>
          <a:p>
            <a:pPr lvl="1" marL="546480" indent="-273240">
              <a:lnSpc>
                <a:spcPts val="3543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530" spc="-1" strike="noStrike">
                <a:solidFill>
                  <a:srgbClr val="000000"/>
                </a:solidFill>
                <a:latin typeface="Montserrat"/>
                <a:ea typeface="Montserrat"/>
              </a:rPr>
              <a:t>Team expertise ensures smooth implementation.</a:t>
            </a:r>
            <a:endParaRPr b="0" lang="en-IN" sz="2530" spc="-1" strike="noStrike">
              <a:latin typeface="Arial"/>
            </a:endParaRPr>
          </a:p>
          <a:p>
            <a:pPr>
              <a:lnSpc>
                <a:spcPts val="3543"/>
              </a:lnSpc>
              <a:buNone/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05" name="TextBox 13"/>
          <p:cNvSpPr/>
          <p:nvPr/>
        </p:nvSpPr>
        <p:spPr>
          <a:xfrm>
            <a:off x="9036360" y="3572280"/>
            <a:ext cx="887940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46480" indent="-273240">
              <a:lnSpc>
                <a:spcPts val="3543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530" spc="-1" strike="noStrike">
                <a:solidFill>
                  <a:srgbClr val="000000"/>
                </a:solidFill>
                <a:latin typeface="Montserrat"/>
                <a:ea typeface="Montserrat"/>
              </a:rPr>
              <a:t>Enhances transactions, inventory tracking, and customer experience.</a:t>
            </a:r>
            <a:endParaRPr b="0" lang="en-IN" sz="2530" spc="-1" strike="noStrike">
              <a:latin typeface="Arial"/>
            </a:endParaRPr>
          </a:p>
          <a:p>
            <a:pPr lvl="1" marL="546480" indent="-273240">
              <a:lnSpc>
                <a:spcPts val="3543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530" spc="-1" strike="noStrike">
                <a:solidFill>
                  <a:srgbClr val="000000"/>
                </a:solidFill>
                <a:latin typeface="Montserrat"/>
                <a:ea typeface="Montserrat"/>
              </a:rPr>
              <a:t>Reduces manual errors and inefficiencies.</a:t>
            </a:r>
            <a:endParaRPr b="0" lang="en-IN" sz="2530" spc="-1" strike="noStrike">
              <a:latin typeface="Arial"/>
            </a:endParaRPr>
          </a:p>
          <a:p>
            <a:pPr>
              <a:lnSpc>
                <a:spcPts val="3543"/>
              </a:lnSpc>
              <a:buNone/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06" name="TextBox 14"/>
          <p:cNvSpPr/>
          <p:nvPr/>
        </p:nvSpPr>
        <p:spPr>
          <a:xfrm>
            <a:off x="9036360" y="5929920"/>
            <a:ext cx="925128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46480" indent="-273240">
              <a:lnSpc>
                <a:spcPts val="3543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530" spc="-1" strike="noStrike">
                <a:solidFill>
                  <a:srgbClr val="000000"/>
                </a:solidFill>
                <a:latin typeface="Montserrat"/>
                <a:ea typeface="Montserrat"/>
              </a:rPr>
              <a:t>Low cost: Open-source tools, optional hardware.</a:t>
            </a:r>
            <a:endParaRPr b="0" lang="en-IN" sz="2530" spc="-1" strike="noStrike">
              <a:latin typeface="Arial"/>
            </a:endParaRPr>
          </a:p>
          <a:p>
            <a:pPr lvl="1" marL="546480" indent="-273240">
              <a:lnSpc>
                <a:spcPts val="3543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530" spc="-1" strike="noStrike">
                <a:solidFill>
                  <a:srgbClr val="000000"/>
                </a:solidFill>
                <a:latin typeface="Montserrat"/>
                <a:ea typeface="Montserrat"/>
              </a:rPr>
              <a:t>Savings: Automation reduces labor and errors.</a:t>
            </a:r>
            <a:endParaRPr b="0" lang="en-IN" sz="2530" spc="-1" strike="noStrike">
              <a:latin typeface="Arial"/>
            </a:endParaRPr>
          </a:p>
          <a:p>
            <a:pPr lvl="1" marL="546480" indent="-273240">
              <a:lnSpc>
                <a:spcPts val="3543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530" spc="-1" strike="noStrike">
                <a:solidFill>
                  <a:srgbClr val="000000"/>
                </a:solidFill>
                <a:latin typeface="Montserrat"/>
                <a:ea typeface="Montserrat"/>
              </a:rPr>
              <a:t>ROI: Boosts sales, scalable for long-term benefits.</a:t>
            </a:r>
            <a:endParaRPr b="0" lang="en-IN" sz="2530" spc="-1" strike="noStrike">
              <a:latin typeface="Arial"/>
            </a:endParaRPr>
          </a:p>
          <a:p>
            <a:pPr>
              <a:lnSpc>
                <a:spcPts val="3543"/>
              </a:lnSpc>
              <a:buNone/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07" name="TextBox 15"/>
          <p:cNvSpPr/>
          <p:nvPr/>
        </p:nvSpPr>
        <p:spPr>
          <a:xfrm>
            <a:off x="8886600" y="609120"/>
            <a:ext cx="7523280" cy="47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705"/>
              </a:lnSpc>
              <a:buNone/>
            </a:pPr>
            <a:r>
              <a:rPr b="1" lang="en-US" sz="2500" spc="199" strike="noStrike">
                <a:solidFill>
                  <a:srgbClr val="b4583c"/>
                </a:solidFill>
                <a:latin typeface="Montserrat Bold"/>
                <a:ea typeface="Montserrat Bold"/>
              </a:rPr>
              <a:t> </a:t>
            </a:r>
            <a:r>
              <a:rPr b="1" lang="en-US" sz="2500" spc="199" strike="noStrike">
                <a:solidFill>
                  <a:srgbClr val="b4583c"/>
                </a:solidFill>
                <a:latin typeface="Montserrat Bold"/>
                <a:ea typeface="Montserrat Bold"/>
              </a:rPr>
              <a:t>TECHNOLOGICAL FEASIBILITY</a:t>
            </a:r>
            <a:endParaRPr b="0" lang="en-IN" sz="2500" spc="-1" strike="noStrike">
              <a:latin typeface="Arial"/>
            </a:endParaRPr>
          </a:p>
        </p:txBody>
      </p:sp>
      <p:sp>
        <p:nvSpPr>
          <p:cNvPr id="108" name="TextBox 16"/>
          <p:cNvSpPr/>
          <p:nvPr/>
        </p:nvSpPr>
        <p:spPr>
          <a:xfrm>
            <a:off x="9036360" y="3137760"/>
            <a:ext cx="6270120" cy="46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699"/>
              </a:lnSpc>
              <a:buNone/>
            </a:pPr>
            <a:r>
              <a:rPr b="1" lang="en-US" sz="2500" spc="199" strike="noStrike">
                <a:solidFill>
                  <a:srgbClr val="b4583c"/>
                </a:solidFill>
                <a:latin typeface="Montserrat Bold"/>
                <a:ea typeface="Montserrat Bold"/>
              </a:rPr>
              <a:t>OPERATIONAL FEASIBILITY</a:t>
            </a:r>
            <a:endParaRPr b="0" lang="en-IN" sz="2500" spc="-1" strike="noStrike">
              <a:latin typeface="Arial"/>
            </a:endParaRPr>
          </a:p>
        </p:txBody>
      </p:sp>
      <p:sp>
        <p:nvSpPr>
          <p:cNvPr id="109" name="TextBox 17"/>
          <p:cNvSpPr/>
          <p:nvPr/>
        </p:nvSpPr>
        <p:spPr>
          <a:xfrm>
            <a:off x="9036360" y="5468400"/>
            <a:ext cx="5225400" cy="46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699"/>
              </a:lnSpc>
              <a:buNone/>
            </a:pPr>
            <a:r>
              <a:rPr b="1" lang="en-US" sz="2500" spc="199" strike="noStrike">
                <a:solidFill>
                  <a:srgbClr val="b4583c"/>
                </a:solidFill>
                <a:latin typeface="Montserrat Bold"/>
                <a:ea typeface="Montserrat Bold"/>
              </a:rPr>
              <a:t>FINANCIAL FEASIBILITY</a:t>
            </a:r>
            <a:endParaRPr b="0" lang="en-IN" sz="2500" spc="-1" strike="noStrike">
              <a:latin typeface="Arial"/>
            </a:endParaRPr>
          </a:p>
        </p:txBody>
      </p:sp>
      <p:sp>
        <p:nvSpPr>
          <p:cNvPr id="110" name="AutoShape 18"/>
          <p:cNvSpPr/>
          <p:nvPr/>
        </p:nvSpPr>
        <p:spPr>
          <a:xfrm>
            <a:off x="6717960" y="7456680"/>
            <a:ext cx="12149280" cy="360"/>
          </a:xfrm>
          <a:prstGeom prst="line">
            <a:avLst/>
          </a:prstGeom>
          <a:ln w="28575">
            <a:solidFill>
              <a:srgbClr val="ab614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TextBox 19"/>
          <p:cNvSpPr/>
          <p:nvPr/>
        </p:nvSpPr>
        <p:spPr>
          <a:xfrm>
            <a:off x="7460640" y="7572600"/>
            <a:ext cx="3151440" cy="147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11608"/>
              </a:lnSpc>
              <a:buNone/>
            </a:pPr>
            <a:r>
              <a:rPr b="0" lang="en-US" sz="8290" spc="-1" strike="noStrike">
                <a:solidFill>
                  <a:srgbClr val="544036"/>
                </a:solidFill>
                <a:latin typeface="Gatwick"/>
                <a:ea typeface="Gatwick"/>
              </a:rPr>
              <a:t>4</a:t>
            </a:r>
            <a:endParaRPr b="0" lang="en-IN" sz="8290" spc="-1" strike="noStrike">
              <a:latin typeface="Arial"/>
            </a:endParaRPr>
          </a:p>
        </p:txBody>
      </p:sp>
      <p:sp>
        <p:nvSpPr>
          <p:cNvPr id="112" name="TextBox 20"/>
          <p:cNvSpPr/>
          <p:nvPr/>
        </p:nvSpPr>
        <p:spPr>
          <a:xfrm>
            <a:off x="9338400" y="8226720"/>
            <a:ext cx="7373520" cy="8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543"/>
              </a:lnSpc>
              <a:buNone/>
            </a:pPr>
            <a:r>
              <a:rPr b="0" lang="en-US" sz="2530" spc="-1" strike="noStrike">
                <a:solidFill>
                  <a:srgbClr val="000000"/>
                </a:solidFill>
                <a:latin typeface="Montserrat"/>
                <a:ea typeface="Montserrat"/>
              </a:rPr>
              <a:t>Adheres to GDPR and industry payment standards.</a:t>
            </a:r>
            <a:endParaRPr b="0" lang="en-IN" sz="2530" spc="-1" strike="noStrike">
              <a:latin typeface="Arial"/>
            </a:endParaRPr>
          </a:p>
        </p:txBody>
      </p:sp>
      <p:sp>
        <p:nvSpPr>
          <p:cNvPr id="113" name="TextBox 21"/>
          <p:cNvSpPr/>
          <p:nvPr/>
        </p:nvSpPr>
        <p:spPr>
          <a:xfrm>
            <a:off x="9036360" y="7763040"/>
            <a:ext cx="7977960" cy="46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3699"/>
              </a:lnSpc>
              <a:buNone/>
            </a:pPr>
            <a:r>
              <a:rPr b="1" lang="en-US" sz="2500" spc="199" strike="noStrike">
                <a:solidFill>
                  <a:srgbClr val="b4583c"/>
                </a:solidFill>
                <a:latin typeface="Montserrat Bold"/>
                <a:ea typeface="Montserrat Bold"/>
              </a:rPr>
              <a:t>LEGAL &amp; COMPLIANCE FEASIBILITY</a:t>
            </a:r>
            <a:endParaRPr b="0" lang="en-IN" sz="2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"/>
          <p:cNvSpPr/>
          <p:nvPr/>
        </p:nvSpPr>
        <p:spPr>
          <a:xfrm>
            <a:off x="1028880" y="557280"/>
            <a:ext cx="11458800" cy="83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6599"/>
              </a:lnSpc>
              <a:buNone/>
              <a:tabLst>
                <a:tab algn="l" pos="0"/>
              </a:tabLst>
            </a:pPr>
            <a:r>
              <a:rPr b="0" lang="en-US" sz="5500" spc="-1" strike="noStrike">
                <a:solidFill>
                  <a:srgbClr val="544036"/>
                </a:solidFill>
                <a:latin typeface="Gatwick"/>
                <a:ea typeface="Gatwick"/>
              </a:rPr>
              <a:t>System Features</a:t>
            </a:r>
            <a:endParaRPr b="0" lang="en-IN" sz="5500" spc="-1" strike="noStrike">
              <a:latin typeface="Arial"/>
            </a:endParaRPr>
          </a:p>
        </p:txBody>
      </p:sp>
      <p:sp>
        <p:nvSpPr>
          <p:cNvPr id="115" name="TextBox 3"/>
          <p:cNvSpPr/>
          <p:nvPr/>
        </p:nvSpPr>
        <p:spPr>
          <a:xfrm>
            <a:off x="1028880" y="1786680"/>
            <a:ext cx="16230240" cy="853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</a:t>
            </a:r>
            <a:r>
              <a:rPr b="1" lang="en-US" sz="344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Sales Management</a:t>
            </a: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– Barcode scanning, automatic price calculation, multi-payment support, and receipt generation.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344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 </a:t>
            </a:r>
            <a:r>
              <a:rPr b="1" lang="en-US" sz="344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Inventory Management</a:t>
            </a: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– Real-time stock tracking, low-stock alerts, stock adjustment, and automated updates after sales.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</a:t>
            </a:r>
            <a:r>
              <a:rPr b="1" lang="en-US" sz="344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Customer Management</a:t>
            </a: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– Customer registration, purchase history tracking, and personalized promotions.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</a:t>
            </a:r>
            <a:r>
              <a:rPr b="1" lang="en-US" sz="344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Automated Sales Promotion</a:t>
            </a: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– AI-driven discounts, targeted marketing, and real-time sales insights.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</a:t>
            </a:r>
            <a:r>
              <a:rPr b="1" lang="en-US" sz="344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Multi-User &amp; Role-Based Access</a:t>
            </a: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– Secure access for cashiers, managers, and admins with role-based permissions.</a:t>
            </a:r>
            <a:endParaRPr b="0" lang="en-IN" sz="3440" spc="-1" strike="noStrike">
              <a:latin typeface="Arial"/>
            </a:endParaRPr>
          </a:p>
          <a:p>
            <a:pPr lvl="1" marL="744120" indent="-371880">
              <a:lnSpc>
                <a:spcPts val="5170"/>
              </a:lnSpc>
              <a:buClr>
                <a:srgbClr val="544036"/>
              </a:buClr>
              <a:buFont typeface="Arial"/>
              <a:buChar char="•"/>
            </a:pPr>
            <a:r>
              <a:rPr b="1" lang="en-US" sz="344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 </a:t>
            </a:r>
            <a:r>
              <a:rPr b="1" lang="en-US" sz="3440" spc="-1" strike="noStrike">
                <a:solidFill>
                  <a:srgbClr val="544036"/>
                </a:solidFill>
                <a:latin typeface="Montserrat Bold"/>
                <a:ea typeface="Montserrat Bold"/>
              </a:rPr>
              <a:t>Payment Integration</a:t>
            </a:r>
            <a:r>
              <a:rPr b="0" lang="en-US" sz="3440" spc="-1" strike="noStrike">
                <a:solidFill>
                  <a:srgbClr val="544036"/>
                </a:solidFill>
                <a:latin typeface="Montserrat"/>
                <a:ea typeface="Montserrat"/>
              </a:rPr>
              <a:t> – Supports cash, credit/debit cards, and digital wallets for seamless transactions.</a:t>
            </a:r>
            <a:endParaRPr b="0" lang="en-IN" sz="3440" spc="-1" strike="noStrike">
              <a:latin typeface="Arial"/>
            </a:endParaRPr>
          </a:p>
          <a:p>
            <a:pPr>
              <a:lnSpc>
                <a:spcPts val="5170"/>
              </a:lnSpc>
              <a:buNone/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AutoShape 2"/>
          <p:cNvSpPr/>
          <p:nvPr/>
        </p:nvSpPr>
        <p:spPr>
          <a:xfrm>
            <a:off x="0" y="-2196720"/>
            <a:ext cx="18287640" cy="3896280"/>
          </a:xfrm>
          <a:prstGeom prst="rect">
            <a:avLst/>
          </a:prstGeom>
          <a:solidFill>
            <a:srgbClr val="54403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Freeform 3"/>
          <p:cNvSpPr/>
          <p:nvPr/>
        </p:nvSpPr>
        <p:spPr>
          <a:xfrm flipH="1" rot="10800000">
            <a:off x="11490120" y="2366640"/>
            <a:ext cx="2580480" cy="858240"/>
          </a:xfrm>
          <a:custGeom>
            <a:avLst/>
            <a:gdLst/>
            <a:ahLst/>
            <a:rect l="l" t="t" r="r" b="b"/>
            <a:pathLst>
              <a:path w="2580677" h="858662">
                <a:moveTo>
                  <a:pt x="2580678" y="0"/>
                </a:moveTo>
                <a:lnTo>
                  <a:pt x="0" y="0"/>
                </a:lnTo>
                <a:lnTo>
                  <a:pt x="0" y="858662"/>
                </a:lnTo>
                <a:lnTo>
                  <a:pt x="2580678" y="858662"/>
                </a:lnTo>
                <a:lnTo>
                  <a:pt x="2580678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Freeform 4"/>
          <p:cNvSpPr/>
          <p:nvPr/>
        </p:nvSpPr>
        <p:spPr>
          <a:xfrm>
            <a:off x="6908040" y="3224880"/>
            <a:ext cx="11137680" cy="6933240"/>
          </a:xfrm>
          <a:custGeom>
            <a:avLst/>
            <a:gdLst/>
            <a:ahLst/>
            <a:rect l="l" t="t" r="r" b="b"/>
            <a:pathLst>
              <a:path w="11138187" h="6933521">
                <a:moveTo>
                  <a:pt x="0" y="0"/>
                </a:moveTo>
                <a:lnTo>
                  <a:pt x="11138187" y="0"/>
                </a:lnTo>
                <a:lnTo>
                  <a:pt x="11138187" y="6933521"/>
                </a:lnTo>
                <a:lnTo>
                  <a:pt x="0" y="6933521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TextBox 5"/>
          <p:cNvSpPr/>
          <p:nvPr/>
        </p:nvSpPr>
        <p:spPr>
          <a:xfrm>
            <a:off x="529200" y="156240"/>
            <a:ext cx="13116960" cy="90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7149"/>
              </a:lnSpc>
              <a:buNone/>
              <a:tabLst>
                <a:tab algn="l" pos="0"/>
              </a:tabLst>
            </a:pPr>
            <a:r>
              <a:rPr b="0" lang="en-US" sz="5500" spc="-1" strike="noStrike">
                <a:solidFill>
                  <a:srgbClr val="faf4f0"/>
                </a:solidFill>
                <a:latin typeface="Gatwick"/>
                <a:ea typeface="Gatwick"/>
              </a:rPr>
              <a:t>Requirement Gathering</a:t>
            </a:r>
            <a:endParaRPr b="0" lang="en-IN" sz="5500" spc="-1" strike="noStrike">
              <a:latin typeface="Arial"/>
            </a:endParaRPr>
          </a:p>
        </p:txBody>
      </p:sp>
      <p:sp>
        <p:nvSpPr>
          <p:cNvPr id="120" name="TextBox 6"/>
          <p:cNvSpPr/>
          <p:nvPr/>
        </p:nvSpPr>
        <p:spPr>
          <a:xfrm>
            <a:off x="721440" y="5067360"/>
            <a:ext cx="5724000" cy="311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lvl="1" marL="587520" indent="-293760">
              <a:lnSpc>
                <a:spcPts val="4082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20" spc="-1" strike="noStrike">
                <a:solidFill>
                  <a:srgbClr val="544036"/>
                </a:solidFill>
                <a:latin typeface="Montserrat"/>
                <a:ea typeface="Montserrat"/>
              </a:rPr>
              <a:t>Stakeholder Interviews </a:t>
            </a:r>
            <a:endParaRPr b="0" lang="en-IN" sz="2720" spc="-1" strike="noStrike">
              <a:latin typeface="Arial"/>
            </a:endParaRPr>
          </a:p>
          <a:p>
            <a:pPr lvl="1" marL="587520" indent="-293760">
              <a:lnSpc>
                <a:spcPts val="4082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20" spc="-1" strike="noStrike">
                <a:solidFill>
                  <a:srgbClr val="544036"/>
                </a:solidFill>
                <a:latin typeface="Montserrat"/>
                <a:ea typeface="Montserrat"/>
              </a:rPr>
              <a:t>Surveys &amp; Questionnaires</a:t>
            </a:r>
            <a:endParaRPr b="0" lang="en-IN" sz="2720" spc="-1" strike="noStrike">
              <a:latin typeface="Arial"/>
            </a:endParaRPr>
          </a:p>
          <a:p>
            <a:pPr lvl="1" marL="587520" indent="-293760">
              <a:lnSpc>
                <a:spcPts val="4082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20" spc="-1" strike="noStrike">
                <a:solidFill>
                  <a:srgbClr val="544036"/>
                </a:solidFill>
                <a:latin typeface="Montserrat"/>
                <a:ea typeface="Montserrat"/>
              </a:rPr>
              <a:t>Observation</a:t>
            </a:r>
            <a:endParaRPr b="0" lang="en-IN" sz="2720" spc="-1" strike="noStrike">
              <a:latin typeface="Arial"/>
            </a:endParaRPr>
          </a:p>
          <a:p>
            <a:pPr lvl="1" marL="587520" indent="-293760">
              <a:lnSpc>
                <a:spcPts val="4082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20" spc="-1" strike="noStrike">
                <a:solidFill>
                  <a:srgbClr val="544036"/>
                </a:solidFill>
                <a:latin typeface="Montserrat"/>
                <a:ea typeface="Montserrat"/>
              </a:rPr>
              <a:t>Document Analysis </a:t>
            </a:r>
            <a:endParaRPr b="0" lang="en-IN" sz="2720" spc="-1" strike="noStrike">
              <a:latin typeface="Arial"/>
            </a:endParaRPr>
          </a:p>
          <a:p>
            <a:pPr lvl="1" marL="587520" indent="-293760">
              <a:lnSpc>
                <a:spcPts val="4082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20" spc="-1" strike="noStrike">
                <a:solidFill>
                  <a:srgbClr val="544036"/>
                </a:solidFill>
                <a:latin typeface="Montserrat"/>
                <a:ea typeface="Montserrat"/>
              </a:rPr>
              <a:t>Workshops &amp; Brainstorming </a:t>
            </a:r>
            <a:endParaRPr b="0" lang="en-IN" sz="2720" spc="-1" strike="noStrike">
              <a:latin typeface="Arial"/>
            </a:endParaRPr>
          </a:p>
          <a:p>
            <a:pPr lvl="1" marL="587520" indent="-293760">
              <a:lnSpc>
                <a:spcPts val="4082"/>
              </a:lnSpc>
              <a:buClr>
                <a:srgbClr val="544036"/>
              </a:buClr>
              <a:buFont typeface="Arial"/>
              <a:buChar char="•"/>
            </a:pPr>
            <a:r>
              <a:rPr b="0" lang="en-US" sz="2720" spc="-1" strike="noStrike">
                <a:solidFill>
                  <a:srgbClr val="544036"/>
                </a:solidFill>
                <a:latin typeface="Montserrat"/>
                <a:ea typeface="Montserrat"/>
              </a:rPr>
              <a:t>Prototyping</a:t>
            </a:r>
            <a:endParaRPr b="0" lang="en-IN" sz="2720" spc="-1" strike="noStrike">
              <a:latin typeface="Arial"/>
            </a:endParaRPr>
          </a:p>
        </p:txBody>
      </p:sp>
      <p:sp>
        <p:nvSpPr>
          <p:cNvPr id="121" name="TextBox 7"/>
          <p:cNvSpPr/>
          <p:nvPr/>
        </p:nvSpPr>
        <p:spPr>
          <a:xfrm>
            <a:off x="466920" y="4147920"/>
            <a:ext cx="5724000" cy="58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4578"/>
              </a:lnSpc>
              <a:buNone/>
              <a:tabLst>
                <a:tab algn="l" pos="0"/>
              </a:tabLst>
            </a:pPr>
            <a:r>
              <a:rPr b="0" lang="en-US" sz="3520" spc="-1" strike="noStrike">
                <a:solidFill>
                  <a:srgbClr val="b4583c"/>
                </a:solidFill>
                <a:latin typeface="Montserrat"/>
                <a:ea typeface="Montserrat"/>
              </a:rPr>
              <a:t> </a:t>
            </a:r>
            <a:r>
              <a:rPr b="0" lang="en-US" sz="3520" spc="-1" strike="noStrike">
                <a:solidFill>
                  <a:srgbClr val="b4583c"/>
                </a:solidFill>
                <a:latin typeface="Montserrat"/>
                <a:ea typeface="Montserrat"/>
              </a:rPr>
              <a:t>TECHNIQUES USED</a:t>
            </a:r>
            <a:endParaRPr b="0" lang="en-IN" sz="3520" spc="-1" strike="noStrike">
              <a:latin typeface="Arial"/>
            </a:endParaRPr>
          </a:p>
        </p:txBody>
      </p:sp>
      <p:sp>
        <p:nvSpPr>
          <p:cNvPr id="122" name="TextBox 8"/>
          <p:cNvSpPr/>
          <p:nvPr/>
        </p:nvSpPr>
        <p:spPr>
          <a:xfrm>
            <a:off x="6752880" y="1875240"/>
            <a:ext cx="5724000" cy="11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ts val="4578"/>
              </a:lnSpc>
              <a:buNone/>
              <a:tabLst>
                <a:tab algn="l" pos="0"/>
              </a:tabLst>
            </a:pPr>
            <a:r>
              <a:rPr b="0" lang="en-US" sz="3520" spc="-1" strike="noStrike">
                <a:solidFill>
                  <a:srgbClr val="b4583c"/>
                </a:solidFill>
                <a:latin typeface="Montserrat"/>
                <a:ea typeface="Montserrat"/>
              </a:rPr>
              <a:t>COMPARISON WITH EXISTING SYSTEMS</a:t>
            </a:r>
            <a:endParaRPr b="0" lang="en-IN" sz="35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DAGeKoSvCz8</dc:identifier>
  <dc:language>en-IN</dc:language>
  <cp:lastModifiedBy/>
  <dcterms:modified xsi:type="dcterms:W3CDTF">2025-02-05T02:04:04Z</dcterms:modified>
  <cp:revision>2</cp:revision>
  <dc:subject/>
  <dc:title>POS SYSTEM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